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147482354" r:id="rId2"/>
    <p:sldId id="2147482439" r:id="rId3"/>
    <p:sldId id="2147482445" r:id="rId4"/>
    <p:sldId id="2147482444" r:id="rId5"/>
    <p:sldId id="2147482450" r:id="rId6"/>
    <p:sldId id="2147482443" r:id="rId7"/>
    <p:sldId id="2147482440" r:id="rId8"/>
    <p:sldId id="2147482442" r:id="rId9"/>
    <p:sldId id="2147482441" r:id="rId10"/>
    <p:sldId id="2147482446" r:id="rId11"/>
    <p:sldId id="2147482451" r:id="rId12"/>
    <p:sldId id="2147482453" r:id="rId13"/>
    <p:sldId id="2147482449" r:id="rId14"/>
    <p:sldId id="2147482448" r:id="rId15"/>
    <p:sldId id="2147482447" r:id="rId16"/>
    <p:sldId id="2147482456" r:id="rId17"/>
    <p:sldId id="2147482452" r:id="rId18"/>
    <p:sldId id="214748245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B183"/>
    <a:srgbClr val="FFFFFF"/>
    <a:srgbClr val="4E8F00"/>
    <a:srgbClr val="FF7E79"/>
    <a:srgbClr val="F9B8B5"/>
    <a:srgbClr val="00B050"/>
    <a:srgbClr val="A8CCEE"/>
    <a:srgbClr val="F8CDC5"/>
    <a:srgbClr val="0070C0"/>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580"/>
    <p:restoredTop sz="96900"/>
  </p:normalViewPr>
  <p:slideViewPr>
    <p:cSldViewPr snapToGrid="0">
      <p:cViewPr varScale="1">
        <p:scale>
          <a:sx n="124" d="100"/>
          <a:sy n="124" d="100"/>
        </p:scale>
        <p:origin x="1184" y="168"/>
      </p:cViewPr>
      <p:guideLst/>
    </p:cSldViewPr>
  </p:slideViewPr>
  <p:notesTextViewPr>
    <p:cViewPr>
      <p:scale>
        <a:sx n="95" d="100"/>
        <a:sy n="95"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6246FC-7635-3844-B0B4-BBB98F41E559}" type="datetimeFigureOut">
              <a:rPr lang="en-US" smtClean="0"/>
              <a:t>3/25/24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FA4733-BFEA-724D-9DC5-638028538485}" type="slidenum">
              <a:rPr lang="en-US" smtClean="0"/>
              <a:t>‹#›</a:t>
            </a:fld>
            <a:endParaRPr lang="en-US"/>
          </a:p>
        </p:txBody>
      </p:sp>
    </p:spTree>
    <p:extLst>
      <p:ext uri="{BB962C8B-B14F-4D97-AF65-F5344CB8AC3E}">
        <p14:creationId xmlns:p14="http://schemas.microsoft.com/office/powerpoint/2010/main" val="18781494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FA4733-BFEA-724D-9DC5-638028538485}" type="slidenum">
              <a:rPr lang="en-US" smtClean="0"/>
              <a:t>1</a:t>
            </a:fld>
            <a:endParaRPr lang="en-US"/>
          </a:p>
        </p:txBody>
      </p:sp>
    </p:spTree>
    <p:extLst>
      <p:ext uri="{BB962C8B-B14F-4D97-AF65-F5344CB8AC3E}">
        <p14:creationId xmlns:p14="http://schemas.microsoft.com/office/powerpoint/2010/main" val="2069326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FA4733-BFEA-724D-9DC5-638028538485}" type="slidenum">
              <a:rPr lang="en-US" smtClean="0"/>
              <a:t>7</a:t>
            </a:fld>
            <a:endParaRPr lang="en-US"/>
          </a:p>
        </p:txBody>
      </p:sp>
    </p:spTree>
    <p:extLst>
      <p:ext uri="{BB962C8B-B14F-4D97-AF65-F5344CB8AC3E}">
        <p14:creationId xmlns:p14="http://schemas.microsoft.com/office/powerpoint/2010/main" val="2818425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FA4733-BFEA-724D-9DC5-638028538485}" type="slidenum">
              <a:rPr lang="en-US" smtClean="0"/>
              <a:t>11</a:t>
            </a:fld>
            <a:endParaRPr lang="en-US"/>
          </a:p>
        </p:txBody>
      </p:sp>
    </p:spTree>
    <p:extLst>
      <p:ext uri="{BB962C8B-B14F-4D97-AF65-F5344CB8AC3E}">
        <p14:creationId xmlns:p14="http://schemas.microsoft.com/office/powerpoint/2010/main" val="1513049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FA4733-BFEA-724D-9DC5-638028538485}" type="slidenum">
              <a:rPr lang="en-US" smtClean="0"/>
              <a:t>12</a:t>
            </a:fld>
            <a:endParaRPr lang="en-US"/>
          </a:p>
        </p:txBody>
      </p:sp>
    </p:spTree>
    <p:extLst>
      <p:ext uri="{BB962C8B-B14F-4D97-AF65-F5344CB8AC3E}">
        <p14:creationId xmlns:p14="http://schemas.microsoft.com/office/powerpoint/2010/main" val="4103578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FA4733-BFEA-724D-9DC5-638028538485}" type="slidenum">
              <a:rPr lang="en-US" smtClean="0"/>
              <a:t>13</a:t>
            </a:fld>
            <a:endParaRPr lang="en-US"/>
          </a:p>
        </p:txBody>
      </p:sp>
    </p:spTree>
    <p:extLst>
      <p:ext uri="{BB962C8B-B14F-4D97-AF65-F5344CB8AC3E}">
        <p14:creationId xmlns:p14="http://schemas.microsoft.com/office/powerpoint/2010/main" val="457430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FA4733-BFEA-724D-9DC5-638028538485}" type="slidenum">
              <a:rPr lang="en-US" smtClean="0"/>
              <a:t>17</a:t>
            </a:fld>
            <a:endParaRPr lang="en-US"/>
          </a:p>
        </p:txBody>
      </p:sp>
    </p:spTree>
    <p:extLst>
      <p:ext uri="{BB962C8B-B14F-4D97-AF65-F5344CB8AC3E}">
        <p14:creationId xmlns:p14="http://schemas.microsoft.com/office/powerpoint/2010/main" val="1434439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C8283-D3C3-8E05-0A04-901ADC9EDB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4035E5-9B37-55E0-4A05-2C4DECA678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98BADB-E8EA-CE4D-CE3F-F6DD91781F2D}"/>
              </a:ext>
            </a:extLst>
          </p:cNvPr>
          <p:cNvSpPr>
            <a:spLocks noGrp="1"/>
          </p:cNvSpPr>
          <p:nvPr>
            <p:ph type="dt" sz="half" idx="10"/>
          </p:nvPr>
        </p:nvSpPr>
        <p:spPr/>
        <p:txBody>
          <a:bodyPr/>
          <a:lstStyle/>
          <a:p>
            <a:fld id="{8F1957CF-498F-614E-A066-2E35C474E780}" type="datetime1">
              <a:rPr lang="en-US" smtClean="0"/>
              <a:t>3/25/24</a:t>
            </a:fld>
            <a:endParaRPr lang="en-US"/>
          </a:p>
        </p:txBody>
      </p:sp>
      <p:sp>
        <p:nvSpPr>
          <p:cNvPr id="5" name="Footer Placeholder 4">
            <a:extLst>
              <a:ext uri="{FF2B5EF4-FFF2-40B4-BE49-F238E27FC236}">
                <a16:creationId xmlns:a16="http://schemas.microsoft.com/office/drawing/2014/main" id="{B85D0054-8B48-7EC7-1FB3-8FE6582B69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B8EF79-455C-6615-6060-AD15731C4C31}"/>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3730998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27D5F-75CD-D06C-2524-AF036CBF806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F96973-D747-6A01-AB42-3C56E916DF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FED460-56D5-8355-975D-9AE81D9AD8F8}"/>
              </a:ext>
            </a:extLst>
          </p:cNvPr>
          <p:cNvSpPr>
            <a:spLocks noGrp="1"/>
          </p:cNvSpPr>
          <p:nvPr>
            <p:ph type="dt" sz="half" idx="10"/>
          </p:nvPr>
        </p:nvSpPr>
        <p:spPr/>
        <p:txBody>
          <a:bodyPr/>
          <a:lstStyle/>
          <a:p>
            <a:fld id="{5BFE84D1-A8F5-3948-8C4E-AA98C46A049A}" type="datetime1">
              <a:rPr lang="en-US" smtClean="0"/>
              <a:t>3/25/24</a:t>
            </a:fld>
            <a:endParaRPr lang="en-US"/>
          </a:p>
        </p:txBody>
      </p:sp>
      <p:sp>
        <p:nvSpPr>
          <p:cNvPr id="5" name="Footer Placeholder 4">
            <a:extLst>
              <a:ext uri="{FF2B5EF4-FFF2-40B4-BE49-F238E27FC236}">
                <a16:creationId xmlns:a16="http://schemas.microsoft.com/office/drawing/2014/main" id="{F072EDC6-B8DA-A571-E265-BF33119B0C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51ED9E-9504-A037-8B5F-DC5CD8EDC4C1}"/>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4093436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D92884-E312-82D7-8DE1-33701035F9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66A4B9-B9DB-DD55-5CC0-038A04FC5C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C4F6F0-4454-2120-9F98-551DBE952DFC}"/>
              </a:ext>
            </a:extLst>
          </p:cNvPr>
          <p:cNvSpPr>
            <a:spLocks noGrp="1"/>
          </p:cNvSpPr>
          <p:nvPr>
            <p:ph type="dt" sz="half" idx="10"/>
          </p:nvPr>
        </p:nvSpPr>
        <p:spPr/>
        <p:txBody>
          <a:bodyPr/>
          <a:lstStyle/>
          <a:p>
            <a:fld id="{C723E680-0C54-AD41-902F-5597568A1398}" type="datetime1">
              <a:rPr lang="en-US" smtClean="0"/>
              <a:t>3/25/24</a:t>
            </a:fld>
            <a:endParaRPr lang="en-US"/>
          </a:p>
        </p:txBody>
      </p:sp>
      <p:sp>
        <p:nvSpPr>
          <p:cNvPr id="5" name="Footer Placeholder 4">
            <a:extLst>
              <a:ext uri="{FF2B5EF4-FFF2-40B4-BE49-F238E27FC236}">
                <a16:creationId xmlns:a16="http://schemas.microsoft.com/office/drawing/2014/main" id="{C0B11EA0-3678-3D9E-6A10-09B7CCF46F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69BC42-9CBC-A46F-3E88-E785E1304F7C}"/>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6199536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wo column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655" y="1728000"/>
            <a:ext cx="5580000" cy="4734000"/>
          </a:xfrm>
        </p:spPr>
        <p:txBody>
          <a:bodyPr rIns="91440">
            <a:normAutofit/>
          </a:bodyPr>
          <a:lstStyle>
            <a:lvl1pPr marL="228589" indent="-228589">
              <a:spcBef>
                <a:spcPts val="900"/>
              </a:spcBef>
              <a:buFont typeface="Wingdings" pitchFamily="2" charset="2"/>
              <a:buChar char="§"/>
              <a:defRPr sz="2400" baseline="0">
                <a:solidFill>
                  <a:schemeClr val="tx2"/>
                </a:solidFill>
              </a:defRPr>
            </a:lvl1pPr>
            <a:lvl2pPr marL="457178" indent="-228589">
              <a:spcBef>
                <a:spcPts val="0"/>
              </a:spcBef>
              <a:defRPr sz="2200" baseline="0">
                <a:solidFill>
                  <a:schemeClr val="tx2"/>
                </a:solidFill>
              </a:defRPr>
            </a:lvl2pPr>
            <a:lvl3pPr marL="685766" indent="-228589">
              <a:spcBef>
                <a:spcPts val="0"/>
              </a:spcBef>
              <a:buFont typeface="Wingdings" pitchFamily="2" charset="2"/>
              <a:buChar char="§"/>
              <a:defRPr sz="2000" baseline="0">
                <a:solidFill>
                  <a:schemeClr val="tx2"/>
                </a:solidFill>
              </a:defRPr>
            </a:lvl3pPr>
            <a:lvl4pPr>
              <a:defRPr sz="1600">
                <a:solidFill>
                  <a:schemeClr val="tx2"/>
                </a:solidFill>
              </a:defRPr>
            </a:lvl4pPr>
            <a:lvl5pPr>
              <a:defRPr sz="1600">
                <a:solidFill>
                  <a:schemeClr val="tx2"/>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6126517" y="1728000"/>
            <a:ext cx="5580000" cy="4720611"/>
          </a:xfrm>
        </p:spPr>
        <p:txBody>
          <a:bodyPr>
            <a:normAutofit/>
          </a:bodyPr>
          <a:lstStyle>
            <a:lvl1pPr marL="228589" indent="-228589">
              <a:spcBef>
                <a:spcPts val="900"/>
              </a:spcBef>
              <a:buFont typeface="Wingdings" pitchFamily="2" charset="2"/>
              <a:buChar char="§"/>
              <a:defRPr sz="2400" baseline="0">
                <a:solidFill>
                  <a:schemeClr val="tx2"/>
                </a:solidFill>
              </a:defRPr>
            </a:lvl1pPr>
            <a:lvl2pPr marL="457178" indent="-228589">
              <a:spcBef>
                <a:spcPts val="0"/>
              </a:spcBef>
              <a:defRPr sz="2200" baseline="0">
                <a:solidFill>
                  <a:schemeClr val="tx2"/>
                </a:solidFill>
              </a:defRPr>
            </a:lvl2pPr>
            <a:lvl3pPr marL="685766" indent="-228589">
              <a:spcBef>
                <a:spcPts val="0"/>
              </a:spcBef>
              <a:buFont typeface="Wingdings" pitchFamily="2" charset="2"/>
              <a:buChar char="§"/>
              <a:defRPr sz="2000" baseline="0">
                <a:solidFill>
                  <a:schemeClr val="tx2"/>
                </a:solidFill>
              </a:defRPr>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5" name="Title 10"/>
          <p:cNvSpPr>
            <a:spLocks noGrp="1"/>
          </p:cNvSpPr>
          <p:nvPr>
            <p:ph type="title"/>
          </p:nvPr>
        </p:nvSpPr>
        <p:spPr>
          <a:xfrm>
            <a:off x="456656" y="300859"/>
            <a:ext cx="11248513" cy="914400"/>
          </a:xfrm>
          <a:prstGeom prst="rect">
            <a:avLst/>
          </a:prstGeom>
        </p:spPr>
        <p:txBody>
          <a:bodyPr lIns="0" tIns="0" rIns="0" bIns="0" anchor="ctr" anchorCtr="0"/>
          <a:lstStyle>
            <a:lvl1pPr algn="ctr">
              <a:defRPr sz="3000" baseline="0">
                <a:solidFill>
                  <a:srgbClr val="00B0F0"/>
                </a:solidFill>
              </a:defRPr>
            </a:lvl1pPr>
          </a:lstStyle>
          <a:p>
            <a:r>
              <a:rPr lang="en-US" dirty="0"/>
              <a:t>Click to edit Master title style</a:t>
            </a:r>
          </a:p>
        </p:txBody>
      </p:sp>
    </p:spTree>
    <p:extLst>
      <p:ext uri="{BB962C8B-B14F-4D97-AF65-F5344CB8AC3E}">
        <p14:creationId xmlns:p14="http://schemas.microsoft.com/office/powerpoint/2010/main" val="1901105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p>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476113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EE414-D2B3-B40C-E344-085DBCEA6C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755DBD-8DFD-42DC-12A5-297B1AC2FD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733D64-AF6A-AA07-C761-7226ACEB5D54}"/>
              </a:ext>
            </a:extLst>
          </p:cNvPr>
          <p:cNvSpPr>
            <a:spLocks noGrp="1"/>
          </p:cNvSpPr>
          <p:nvPr>
            <p:ph type="dt" sz="half" idx="10"/>
          </p:nvPr>
        </p:nvSpPr>
        <p:spPr/>
        <p:txBody>
          <a:bodyPr/>
          <a:lstStyle/>
          <a:p>
            <a:fld id="{4957D126-A57A-9842-BF14-A38A764CDF6D}" type="datetime1">
              <a:rPr lang="en-US" smtClean="0"/>
              <a:t>3/25/24</a:t>
            </a:fld>
            <a:endParaRPr lang="en-US"/>
          </a:p>
        </p:txBody>
      </p:sp>
      <p:sp>
        <p:nvSpPr>
          <p:cNvPr id="5" name="Footer Placeholder 4">
            <a:extLst>
              <a:ext uri="{FF2B5EF4-FFF2-40B4-BE49-F238E27FC236}">
                <a16:creationId xmlns:a16="http://schemas.microsoft.com/office/drawing/2014/main" id="{FF64AB35-EAB6-2DFD-2A4C-786DC2E087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6FD17B-93E7-3F40-F91C-C7509F99294D}"/>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4161873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419A7-78B2-2DA0-3C42-6BF9A61064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6F9EC6-A4AA-96BC-7F10-CEC86DD56E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D9A2BA-57BD-2A3F-13CC-2D23BFF2877E}"/>
              </a:ext>
            </a:extLst>
          </p:cNvPr>
          <p:cNvSpPr>
            <a:spLocks noGrp="1"/>
          </p:cNvSpPr>
          <p:nvPr>
            <p:ph type="dt" sz="half" idx="10"/>
          </p:nvPr>
        </p:nvSpPr>
        <p:spPr/>
        <p:txBody>
          <a:bodyPr/>
          <a:lstStyle/>
          <a:p>
            <a:fld id="{9425FC2A-5C03-8E4F-B4EB-A08AD91939FC}" type="datetime1">
              <a:rPr lang="en-US" smtClean="0"/>
              <a:t>3/25/24</a:t>
            </a:fld>
            <a:endParaRPr lang="en-US"/>
          </a:p>
        </p:txBody>
      </p:sp>
      <p:sp>
        <p:nvSpPr>
          <p:cNvPr id="5" name="Footer Placeholder 4">
            <a:extLst>
              <a:ext uri="{FF2B5EF4-FFF2-40B4-BE49-F238E27FC236}">
                <a16:creationId xmlns:a16="http://schemas.microsoft.com/office/drawing/2014/main" id="{D51A26D4-3944-4DB8-ED23-9D322D1D35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8D66A5-05B8-8FFE-B07A-348E1DFF5232}"/>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84574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1B843-10E1-5EF4-E34D-7135F27D96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03CB16-9BC7-EE42-096D-057E71E7C8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36E813-F0F8-C5BF-0923-5EC0DBACD0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9A07884-C0B7-4DCC-B2DA-A732C2F6696F}"/>
              </a:ext>
            </a:extLst>
          </p:cNvPr>
          <p:cNvSpPr>
            <a:spLocks noGrp="1"/>
          </p:cNvSpPr>
          <p:nvPr>
            <p:ph type="dt" sz="half" idx="10"/>
          </p:nvPr>
        </p:nvSpPr>
        <p:spPr/>
        <p:txBody>
          <a:bodyPr/>
          <a:lstStyle/>
          <a:p>
            <a:fld id="{0774E4BC-D688-1340-99FD-981767A653AB}" type="datetime1">
              <a:rPr lang="en-US" smtClean="0"/>
              <a:t>3/25/24</a:t>
            </a:fld>
            <a:endParaRPr lang="en-US"/>
          </a:p>
        </p:txBody>
      </p:sp>
      <p:sp>
        <p:nvSpPr>
          <p:cNvPr id="6" name="Footer Placeholder 5">
            <a:extLst>
              <a:ext uri="{FF2B5EF4-FFF2-40B4-BE49-F238E27FC236}">
                <a16:creationId xmlns:a16="http://schemas.microsoft.com/office/drawing/2014/main" id="{721CEF76-F6DA-C765-B5F1-A74C89E6D4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70059D-6824-FA14-69EE-F8C22B8736EB}"/>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1953952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9114C-76E8-6F85-82EF-89126506EF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EA38D65-ACAF-D077-8D11-0BFC144180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CD27C8-F3BA-5350-B812-0433508E9A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DC9B8D-6C61-8BD1-2821-40C758F3DF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E3B28A-0030-E114-92EE-A93B7DD0CE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7AA334-1748-0623-A4F0-05A1AC36C261}"/>
              </a:ext>
            </a:extLst>
          </p:cNvPr>
          <p:cNvSpPr>
            <a:spLocks noGrp="1"/>
          </p:cNvSpPr>
          <p:nvPr>
            <p:ph type="dt" sz="half" idx="10"/>
          </p:nvPr>
        </p:nvSpPr>
        <p:spPr/>
        <p:txBody>
          <a:bodyPr/>
          <a:lstStyle/>
          <a:p>
            <a:fld id="{2710CDDE-4F55-0B43-87CA-92C260F9EEE3}" type="datetime1">
              <a:rPr lang="en-US" smtClean="0"/>
              <a:t>3/25/24</a:t>
            </a:fld>
            <a:endParaRPr lang="en-US"/>
          </a:p>
        </p:txBody>
      </p:sp>
      <p:sp>
        <p:nvSpPr>
          <p:cNvPr id="8" name="Footer Placeholder 7">
            <a:extLst>
              <a:ext uri="{FF2B5EF4-FFF2-40B4-BE49-F238E27FC236}">
                <a16:creationId xmlns:a16="http://schemas.microsoft.com/office/drawing/2014/main" id="{E5001CD9-BA1B-5AD6-84D6-199CDAE676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A8CF1C8-CB48-6DBA-26AC-0BE9EEA69FF1}"/>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214767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F4F38-A69F-6F26-CBC5-AB42577070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67CD53-77EF-23B6-52E4-EC1ABF2550CE}"/>
              </a:ext>
            </a:extLst>
          </p:cNvPr>
          <p:cNvSpPr>
            <a:spLocks noGrp="1"/>
          </p:cNvSpPr>
          <p:nvPr>
            <p:ph type="dt" sz="half" idx="10"/>
          </p:nvPr>
        </p:nvSpPr>
        <p:spPr/>
        <p:txBody>
          <a:bodyPr/>
          <a:lstStyle/>
          <a:p>
            <a:fld id="{3AC77CF8-F062-144D-91D5-C40E592C9853}" type="datetime1">
              <a:rPr lang="en-US" smtClean="0"/>
              <a:t>3/25/24</a:t>
            </a:fld>
            <a:endParaRPr lang="en-US"/>
          </a:p>
        </p:txBody>
      </p:sp>
      <p:sp>
        <p:nvSpPr>
          <p:cNvPr id="4" name="Footer Placeholder 3">
            <a:extLst>
              <a:ext uri="{FF2B5EF4-FFF2-40B4-BE49-F238E27FC236}">
                <a16:creationId xmlns:a16="http://schemas.microsoft.com/office/drawing/2014/main" id="{79CBCA0B-EB18-59D2-77DC-0B7BD326F4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8C7D28C-5006-17D3-F1FE-3AEF7538C5AE}"/>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4029353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6F9CD3-3C78-72FF-DC9C-26DD12537752}"/>
              </a:ext>
            </a:extLst>
          </p:cNvPr>
          <p:cNvSpPr>
            <a:spLocks noGrp="1"/>
          </p:cNvSpPr>
          <p:nvPr>
            <p:ph type="dt" sz="half" idx="10"/>
          </p:nvPr>
        </p:nvSpPr>
        <p:spPr/>
        <p:txBody>
          <a:bodyPr/>
          <a:lstStyle/>
          <a:p>
            <a:fld id="{1D325259-F52B-E140-BA2C-0E3B3D44AA82}" type="datetime1">
              <a:rPr lang="en-US" smtClean="0"/>
              <a:t>3/25/24</a:t>
            </a:fld>
            <a:endParaRPr lang="en-US"/>
          </a:p>
        </p:txBody>
      </p:sp>
      <p:sp>
        <p:nvSpPr>
          <p:cNvPr id="3" name="Footer Placeholder 2">
            <a:extLst>
              <a:ext uri="{FF2B5EF4-FFF2-40B4-BE49-F238E27FC236}">
                <a16:creationId xmlns:a16="http://schemas.microsoft.com/office/drawing/2014/main" id="{683425F4-9692-5B8E-2412-0CE77BB855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CCDE99A-DC44-81B2-6345-83D4C44180B6}"/>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3976413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2D927-F403-E1F9-4420-A0B96E1F99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965290-64A3-3E03-24C5-F47BF98320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CD58D4-8131-C221-995D-5033929298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74C7E0-88F2-9054-D149-912FE726C703}"/>
              </a:ext>
            </a:extLst>
          </p:cNvPr>
          <p:cNvSpPr>
            <a:spLocks noGrp="1"/>
          </p:cNvSpPr>
          <p:nvPr>
            <p:ph type="dt" sz="half" idx="10"/>
          </p:nvPr>
        </p:nvSpPr>
        <p:spPr/>
        <p:txBody>
          <a:bodyPr/>
          <a:lstStyle/>
          <a:p>
            <a:fld id="{9C3D62E2-F906-304E-8A2B-5B157E45B4C1}" type="datetime1">
              <a:rPr lang="en-US" smtClean="0"/>
              <a:t>3/25/24</a:t>
            </a:fld>
            <a:endParaRPr lang="en-US"/>
          </a:p>
        </p:txBody>
      </p:sp>
      <p:sp>
        <p:nvSpPr>
          <p:cNvPr id="6" name="Footer Placeholder 5">
            <a:extLst>
              <a:ext uri="{FF2B5EF4-FFF2-40B4-BE49-F238E27FC236}">
                <a16:creationId xmlns:a16="http://schemas.microsoft.com/office/drawing/2014/main" id="{70192D72-0D0A-8829-BCA0-7750FD3AC2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E94BCE-AEFA-00E0-EBE9-64E639ED0EB5}"/>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2570022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24858-3BF9-36AF-1D37-27D4923386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4C0BD2-1F93-92D7-758C-79F0140B35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B95B53E-3714-0F4D-6ECF-5F96FD836C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C9ED14-43BA-BA3B-ADB4-5C8C7F14913E}"/>
              </a:ext>
            </a:extLst>
          </p:cNvPr>
          <p:cNvSpPr>
            <a:spLocks noGrp="1"/>
          </p:cNvSpPr>
          <p:nvPr>
            <p:ph type="dt" sz="half" idx="10"/>
          </p:nvPr>
        </p:nvSpPr>
        <p:spPr/>
        <p:txBody>
          <a:bodyPr/>
          <a:lstStyle/>
          <a:p>
            <a:fld id="{F90A5B0D-7BBE-2A4D-88CD-2CC553FE79B5}" type="datetime1">
              <a:rPr lang="en-US" smtClean="0"/>
              <a:t>3/25/24</a:t>
            </a:fld>
            <a:endParaRPr lang="en-US"/>
          </a:p>
        </p:txBody>
      </p:sp>
      <p:sp>
        <p:nvSpPr>
          <p:cNvPr id="6" name="Footer Placeholder 5">
            <a:extLst>
              <a:ext uri="{FF2B5EF4-FFF2-40B4-BE49-F238E27FC236}">
                <a16:creationId xmlns:a16="http://schemas.microsoft.com/office/drawing/2014/main" id="{DDEE0BB5-3E2E-7F34-3353-D0897D2CF6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3CC4AA-1F9A-FB96-11B4-3BEA06AA4882}"/>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648161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4ED1B2-DFD9-E8F3-2D96-D167C9FA5B6C}"/>
              </a:ext>
            </a:extLst>
          </p:cNvPr>
          <p:cNvSpPr>
            <a:spLocks noGrp="1"/>
          </p:cNvSpPr>
          <p:nvPr>
            <p:ph type="title"/>
          </p:nvPr>
        </p:nvSpPr>
        <p:spPr>
          <a:xfrm>
            <a:off x="838200" y="365125"/>
            <a:ext cx="10515600" cy="85999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5C09F4-137D-B724-D05A-F951D0F4C182}"/>
              </a:ext>
            </a:extLst>
          </p:cNvPr>
          <p:cNvSpPr>
            <a:spLocks noGrp="1"/>
          </p:cNvSpPr>
          <p:nvPr>
            <p:ph type="body" idx="1"/>
          </p:nvPr>
        </p:nvSpPr>
        <p:spPr>
          <a:xfrm>
            <a:off x="838200" y="1411550"/>
            <a:ext cx="10515600" cy="476541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DEC7494-B846-1FD6-D49C-D70BFFCB47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4ED78D-CC40-4949-99F0-D5134C350190}" type="datetime1">
              <a:rPr lang="en-US" smtClean="0"/>
              <a:t>3/25/24</a:t>
            </a:fld>
            <a:endParaRPr lang="en-US"/>
          </a:p>
        </p:txBody>
      </p:sp>
      <p:sp>
        <p:nvSpPr>
          <p:cNvPr id="5" name="Footer Placeholder 4">
            <a:extLst>
              <a:ext uri="{FF2B5EF4-FFF2-40B4-BE49-F238E27FC236}">
                <a16:creationId xmlns:a16="http://schemas.microsoft.com/office/drawing/2014/main" id="{27A8721B-2B00-D2F0-602A-D2B5F6E1F8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FB5B735-70EF-43EB-80F7-37CA9CE63C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96BD6A-8100-CD47-AEB4-E9E70B99D7B8}" type="slidenum">
              <a:rPr lang="en-US" smtClean="0"/>
              <a:t>‹#›</a:t>
            </a:fld>
            <a:endParaRPr lang="en-US"/>
          </a:p>
        </p:txBody>
      </p:sp>
      <p:grpSp>
        <p:nvGrpSpPr>
          <p:cNvPr id="10" name="Group 9">
            <a:extLst>
              <a:ext uri="{FF2B5EF4-FFF2-40B4-BE49-F238E27FC236}">
                <a16:creationId xmlns:a16="http://schemas.microsoft.com/office/drawing/2014/main" id="{434DBE75-5AA3-3502-54B2-5A5245DBC4E7}"/>
              </a:ext>
            </a:extLst>
          </p:cNvPr>
          <p:cNvGrpSpPr/>
          <p:nvPr userDrawn="1"/>
        </p:nvGrpSpPr>
        <p:grpSpPr>
          <a:xfrm>
            <a:off x="-1" y="-17928"/>
            <a:ext cx="12192001" cy="154454"/>
            <a:chOff x="-1" y="-3870"/>
            <a:chExt cx="12757215" cy="368995"/>
          </a:xfrm>
        </p:grpSpPr>
        <p:sp>
          <p:nvSpPr>
            <p:cNvPr id="7" name="Rectangle 6">
              <a:extLst>
                <a:ext uri="{FF2B5EF4-FFF2-40B4-BE49-F238E27FC236}">
                  <a16:creationId xmlns:a16="http://schemas.microsoft.com/office/drawing/2014/main" id="{775E3A16-9215-FF67-116F-5E8A2EF5C816}"/>
                </a:ext>
              </a:extLst>
            </p:cNvPr>
            <p:cNvSpPr/>
            <p:nvPr userDrawn="1"/>
          </p:nvSpPr>
          <p:spPr>
            <a:xfrm>
              <a:off x="-1" y="0"/>
              <a:ext cx="4252405" cy="36512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748F848-3A08-F96D-ED42-1239F0620F5F}"/>
                </a:ext>
              </a:extLst>
            </p:cNvPr>
            <p:cNvSpPr/>
            <p:nvPr userDrawn="1"/>
          </p:nvSpPr>
          <p:spPr>
            <a:xfrm>
              <a:off x="4252404" y="0"/>
              <a:ext cx="4252405" cy="365125"/>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3CB4BBF-6B55-DBAC-1033-BC345CB42B00}"/>
                </a:ext>
              </a:extLst>
            </p:cNvPr>
            <p:cNvSpPr/>
            <p:nvPr userDrawn="1"/>
          </p:nvSpPr>
          <p:spPr>
            <a:xfrm>
              <a:off x="8504809" y="-3870"/>
              <a:ext cx="4252405" cy="36512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Rectangle 10">
            <a:extLst>
              <a:ext uri="{FF2B5EF4-FFF2-40B4-BE49-F238E27FC236}">
                <a16:creationId xmlns:a16="http://schemas.microsoft.com/office/drawing/2014/main" id="{BE8442B5-F089-E797-443D-DA26EED38751}"/>
              </a:ext>
            </a:extLst>
          </p:cNvPr>
          <p:cNvSpPr/>
          <p:nvPr userDrawn="1"/>
        </p:nvSpPr>
        <p:spPr>
          <a:xfrm>
            <a:off x="0" y="3206338"/>
            <a:ext cx="169333" cy="365166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125244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6" r:id="rId13"/>
  </p:sldLayoutIdLst>
  <p:hf sldNum="0" hdr="0" ftr="0" dt="0"/>
  <p:txStyles>
    <p:titleStyle>
      <a:lvl1pPr algn="l" defTabSz="914400" rtl="0" eaLnBrk="1" latinLnBrk="0" hangingPunct="1">
        <a:lnSpc>
          <a:spcPct val="90000"/>
        </a:lnSpc>
        <a:spcBef>
          <a:spcPct val="0"/>
        </a:spcBef>
        <a:buNone/>
        <a:defRPr sz="4000" b="1" kern="1200">
          <a:solidFill>
            <a:srgbClr val="0070C0"/>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catid/self-discover/blob/main/self_discover.py"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catid/self-discove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llamahub.ai/l/llama-packs/llama-index-packs-self-discover?from="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mailto:youtube.com/@asimmunawar" TargetMode="External"/><Relationship Id="rId7"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hyperlink" Target="https://asimmunawar.github.io/" TargetMode="External"/><Relationship Id="rId5" Type="http://schemas.openxmlformats.org/officeDocument/2006/relationships/hyperlink" Target="https://www.youtube.com/redirect?event=channel_description&amp;redir_token=QUFFLUhqbkJLdWMwVXpXc3F5WGVCcnctZjdNLVFlenRpUXxBQ3Jtc0trd3N3eF9zbmRuS1BObEZkb2tSbjBDSExDNlNKM3NqakRJN1VpRTEtWTNPVERjT1BmSVJMSjVLTDY2N0g2cWlVZi1GajBrTFkxOHdQUExLUmZoZ21qOXdvZUNveHFjalR2UDBRUGNrX0dGdlcwOGEwZw&amp;q=https%3A%2F%2Fwww.linkedin.com%2Fin%2Fasimmunawar%2F" TargetMode="External"/><Relationship Id="rId10" Type="http://schemas.openxmlformats.org/officeDocument/2006/relationships/image" Target="../media/image21.png"/><Relationship Id="rId4" Type="http://schemas.openxmlformats.org/officeDocument/2006/relationships/hyperlink" Target="https://www.youtube.com/redirect?event=channel_description&amp;redir_token=QUFFLUhqa2NUaUs0RDA1MFFBSlN3VWYycllaaXMtQy16Z3xBQ3Jtc0ttVVBzVTVjZ3VCRXRfaFppdE5xaWhJbXNHeVVNTFpqVXdqakdaV29EeXZROGFxYkp6N01LdFB5NjdObjN3a1prbXhiOXJzS0N0UEhQY3FRZk8tTlcxQVc1ak1aRUdtYjR6NGJPWGthRFF6cnZLNEViUQ&amp;q=https%3A%2F%2Fx.com%2Fasimunawar" TargetMode="External"/><Relationship Id="rId9"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arxiv.org/abs/2203.11171"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hyperlink" Target="https://arxiv.org/pdf/2205.10625.pdf"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A4CB1-369D-9574-5E41-65598C3FEDCE}"/>
              </a:ext>
            </a:extLst>
          </p:cNvPr>
          <p:cNvSpPr>
            <a:spLocks noGrp="1"/>
          </p:cNvSpPr>
          <p:nvPr>
            <p:ph type="ctrTitle"/>
          </p:nvPr>
        </p:nvSpPr>
        <p:spPr>
          <a:xfrm>
            <a:off x="789740" y="671456"/>
            <a:ext cx="7418597" cy="769299"/>
          </a:xfrm>
        </p:spPr>
        <p:txBody>
          <a:bodyPr>
            <a:noAutofit/>
          </a:bodyPr>
          <a:lstStyle/>
          <a:p>
            <a:pPr algn="l"/>
            <a:r>
              <a:rPr lang="en-US" sz="4400" dirty="0">
                <a:solidFill>
                  <a:schemeClr val="accent1">
                    <a:lumMod val="75000"/>
                  </a:schemeClr>
                </a:solidFill>
                <a:latin typeface="Arial Black" panose="020B0604020202020204" pitchFamily="34" charset="0"/>
                <a:cs typeface="Arial Black" panose="020B0604020202020204" pitchFamily="34" charset="0"/>
              </a:rPr>
              <a:t>Self-Discover:</a:t>
            </a:r>
          </a:p>
        </p:txBody>
      </p:sp>
      <p:sp>
        <p:nvSpPr>
          <p:cNvPr id="17" name="TextBox 16">
            <a:extLst>
              <a:ext uri="{FF2B5EF4-FFF2-40B4-BE49-F238E27FC236}">
                <a16:creationId xmlns:a16="http://schemas.microsoft.com/office/drawing/2014/main" id="{213CD671-3A2C-C4B1-E25F-CCC9E766B15C}"/>
              </a:ext>
            </a:extLst>
          </p:cNvPr>
          <p:cNvSpPr txBox="1"/>
          <p:nvPr/>
        </p:nvSpPr>
        <p:spPr>
          <a:xfrm>
            <a:off x="789740" y="3393565"/>
            <a:ext cx="3330079" cy="707886"/>
          </a:xfrm>
          <a:prstGeom prst="rect">
            <a:avLst/>
          </a:prstGeom>
          <a:noFill/>
        </p:spPr>
        <p:txBody>
          <a:bodyPr wrap="none" rtlCol="0">
            <a:spAutoFit/>
          </a:bodyPr>
          <a:lstStyle/>
          <a:p>
            <a:r>
              <a:rPr lang="en-US" sz="4000" dirty="0">
                <a:solidFill>
                  <a:schemeClr val="tx1">
                    <a:lumMod val="65000"/>
                    <a:lumOff val="35000"/>
                  </a:schemeClr>
                </a:solidFill>
              </a:rPr>
              <a:t>Asim Munawar</a:t>
            </a:r>
          </a:p>
        </p:txBody>
      </p:sp>
      <p:sp>
        <p:nvSpPr>
          <p:cNvPr id="3" name="TextBox 2">
            <a:extLst>
              <a:ext uri="{FF2B5EF4-FFF2-40B4-BE49-F238E27FC236}">
                <a16:creationId xmlns:a16="http://schemas.microsoft.com/office/drawing/2014/main" id="{0662D91C-0842-F7A3-8FC7-C865CCDD1982}"/>
              </a:ext>
            </a:extLst>
          </p:cNvPr>
          <p:cNvSpPr txBox="1"/>
          <p:nvPr/>
        </p:nvSpPr>
        <p:spPr>
          <a:xfrm>
            <a:off x="757841" y="1439446"/>
            <a:ext cx="6994919" cy="1938992"/>
          </a:xfrm>
          <a:prstGeom prst="rect">
            <a:avLst/>
          </a:prstGeom>
          <a:noFill/>
        </p:spPr>
        <p:txBody>
          <a:bodyPr wrap="square" rtlCol="0">
            <a:spAutoFit/>
          </a:bodyPr>
          <a:lstStyle/>
          <a:p>
            <a:r>
              <a:rPr lang="en-US" sz="4000" b="1" dirty="0">
                <a:solidFill>
                  <a:schemeClr val="accent1">
                    <a:lumMod val="60000"/>
                    <a:lumOff val="40000"/>
                  </a:schemeClr>
                </a:solidFill>
                <a:latin typeface="Arial" panose="020B0604020202020204" pitchFamily="34" charset="0"/>
                <a:cs typeface="Arial" panose="020B0604020202020204" pitchFamily="34" charset="0"/>
              </a:rPr>
              <a:t>Large Language Models Self-Compose Reasoning Structures </a:t>
            </a:r>
          </a:p>
        </p:txBody>
      </p:sp>
      <p:pic>
        <p:nvPicPr>
          <p:cNvPr id="6" name="Content Placeholder 4" descr="A close-up of a document&#10;&#10;Description automatically generated">
            <a:extLst>
              <a:ext uri="{FF2B5EF4-FFF2-40B4-BE49-F238E27FC236}">
                <a16:creationId xmlns:a16="http://schemas.microsoft.com/office/drawing/2014/main" id="{648683FB-E599-CF97-5A54-266E8522EBD6}"/>
              </a:ext>
            </a:extLst>
          </p:cNvPr>
          <p:cNvPicPr>
            <a:picLocks noChangeAspect="1"/>
          </p:cNvPicPr>
          <p:nvPr/>
        </p:nvPicPr>
        <p:blipFill>
          <a:blip r:embed="rId3"/>
          <a:stretch>
            <a:fillRect/>
          </a:stretch>
        </p:blipFill>
        <p:spPr>
          <a:xfrm>
            <a:off x="5219905" y="3993729"/>
            <a:ext cx="6636962" cy="21183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descr="A close-up of a website&#10;&#10;Description automatically generated">
            <a:extLst>
              <a:ext uri="{FF2B5EF4-FFF2-40B4-BE49-F238E27FC236}">
                <a16:creationId xmlns:a16="http://schemas.microsoft.com/office/drawing/2014/main" id="{96C093E0-81F3-DED9-4923-2D2E3689D51F}"/>
              </a:ext>
            </a:extLst>
          </p:cNvPr>
          <p:cNvPicPr>
            <a:picLocks noChangeAspect="1"/>
          </p:cNvPicPr>
          <p:nvPr/>
        </p:nvPicPr>
        <p:blipFill>
          <a:blip r:embed="rId4"/>
          <a:stretch>
            <a:fillRect/>
          </a:stretch>
        </p:blipFill>
        <p:spPr>
          <a:xfrm>
            <a:off x="8228276" y="5585160"/>
            <a:ext cx="3832077" cy="7813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a:extLst>
              <a:ext uri="{FF2B5EF4-FFF2-40B4-BE49-F238E27FC236}">
                <a16:creationId xmlns:a16="http://schemas.microsoft.com/office/drawing/2014/main" id="{6D5DB571-7A1C-D523-7F91-04AE0ABA74ED}"/>
              </a:ext>
            </a:extLst>
          </p:cNvPr>
          <p:cNvSpPr txBox="1"/>
          <p:nvPr/>
        </p:nvSpPr>
        <p:spPr>
          <a:xfrm>
            <a:off x="5188570" y="6168413"/>
            <a:ext cx="1788823" cy="523220"/>
          </a:xfrm>
          <a:prstGeom prst="rect">
            <a:avLst/>
          </a:prstGeom>
          <a:noFill/>
        </p:spPr>
        <p:txBody>
          <a:bodyPr wrap="none" rtlCol="0">
            <a:spAutoFit/>
          </a:bodyPr>
          <a:lstStyle/>
          <a:p>
            <a:r>
              <a:rPr lang="en-US" sz="2800" b="1" dirty="0">
                <a:solidFill>
                  <a:schemeClr val="bg1">
                    <a:lumMod val="75000"/>
                  </a:schemeClr>
                </a:solidFill>
              </a:rPr>
              <a:t>6 Feb 2024</a:t>
            </a:r>
          </a:p>
        </p:txBody>
      </p:sp>
      <p:sp>
        <p:nvSpPr>
          <p:cNvPr id="5" name="TextBox 4">
            <a:extLst>
              <a:ext uri="{FF2B5EF4-FFF2-40B4-BE49-F238E27FC236}">
                <a16:creationId xmlns:a16="http://schemas.microsoft.com/office/drawing/2014/main" id="{5E73890E-012A-A0C7-0053-579DFA4A2F7B}"/>
              </a:ext>
            </a:extLst>
          </p:cNvPr>
          <p:cNvSpPr txBox="1"/>
          <p:nvPr/>
        </p:nvSpPr>
        <p:spPr>
          <a:xfrm>
            <a:off x="607608" y="5975841"/>
            <a:ext cx="3232936" cy="646331"/>
          </a:xfrm>
          <a:prstGeom prst="rect">
            <a:avLst/>
          </a:prstGeom>
          <a:noFill/>
        </p:spPr>
        <p:txBody>
          <a:bodyPr wrap="none" rtlCol="0">
            <a:spAutoFit/>
          </a:bodyPr>
          <a:lstStyle/>
          <a:p>
            <a:r>
              <a:rPr lang="en-US" sz="3600" b="1" dirty="0">
                <a:solidFill>
                  <a:schemeClr val="accent2"/>
                </a:solidFill>
              </a:rPr>
              <a:t>Download PPTX</a:t>
            </a:r>
          </a:p>
        </p:txBody>
      </p:sp>
    </p:spTree>
    <p:extLst>
      <p:ext uri="{BB962C8B-B14F-4D97-AF65-F5344CB8AC3E}">
        <p14:creationId xmlns:p14="http://schemas.microsoft.com/office/powerpoint/2010/main" val="576597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CE9F6-7A42-B3B9-AF1F-3C1995264005}"/>
              </a:ext>
            </a:extLst>
          </p:cNvPr>
          <p:cNvSpPr>
            <a:spLocks noGrp="1"/>
          </p:cNvSpPr>
          <p:nvPr>
            <p:ph type="title"/>
          </p:nvPr>
        </p:nvSpPr>
        <p:spPr>
          <a:xfrm>
            <a:off x="525683" y="365125"/>
            <a:ext cx="10515600" cy="859993"/>
          </a:xfrm>
        </p:spPr>
        <p:txBody>
          <a:bodyPr/>
          <a:lstStyle/>
          <a:p>
            <a:r>
              <a:rPr lang="en-US" dirty="0"/>
              <a:t>Prompts</a:t>
            </a:r>
          </a:p>
        </p:txBody>
      </p:sp>
      <p:pic>
        <p:nvPicPr>
          <p:cNvPr id="4" name="Picture 3">
            <a:extLst>
              <a:ext uri="{FF2B5EF4-FFF2-40B4-BE49-F238E27FC236}">
                <a16:creationId xmlns:a16="http://schemas.microsoft.com/office/drawing/2014/main" id="{01DCDE28-EE06-79C7-C2C8-670EFCCBB299}"/>
              </a:ext>
            </a:extLst>
          </p:cNvPr>
          <p:cNvPicPr>
            <a:picLocks noChangeAspect="1"/>
          </p:cNvPicPr>
          <p:nvPr/>
        </p:nvPicPr>
        <p:blipFill rotWithShape="1">
          <a:blip r:embed="rId2"/>
          <a:srcRect t="19269"/>
          <a:stretch/>
        </p:blipFill>
        <p:spPr>
          <a:xfrm>
            <a:off x="624394" y="1068415"/>
            <a:ext cx="8286342" cy="5461361"/>
          </a:xfrm>
          <a:prstGeom prst="rect">
            <a:avLst/>
          </a:prstGeom>
        </p:spPr>
      </p:pic>
      <p:sp>
        <p:nvSpPr>
          <p:cNvPr id="7" name="Rectangle 6">
            <a:extLst>
              <a:ext uri="{FF2B5EF4-FFF2-40B4-BE49-F238E27FC236}">
                <a16:creationId xmlns:a16="http://schemas.microsoft.com/office/drawing/2014/main" id="{C7F698A8-64A3-3C45-4605-450A9B4704A7}"/>
              </a:ext>
            </a:extLst>
          </p:cNvPr>
          <p:cNvSpPr/>
          <p:nvPr/>
        </p:nvSpPr>
        <p:spPr>
          <a:xfrm>
            <a:off x="6915762" y="5901185"/>
            <a:ext cx="1946402" cy="204273"/>
          </a:xfrm>
          <a:prstGeom prst="rect">
            <a:avLst/>
          </a:prstGeom>
          <a:solidFill>
            <a:srgbClr val="F4B183">
              <a:alpha val="52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6CE8135-8514-29D6-6989-B78D79F23DEE}"/>
              </a:ext>
            </a:extLst>
          </p:cNvPr>
          <p:cNvSpPr/>
          <p:nvPr/>
        </p:nvSpPr>
        <p:spPr>
          <a:xfrm>
            <a:off x="624394" y="6105458"/>
            <a:ext cx="604405" cy="204273"/>
          </a:xfrm>
          <a:prstGeom prst="rect">
            <a:avLst/>
          </a:prstGeom>
          <a:solidFill>
            <a:srgbClr val="F4B183">
              <a:alpha val="52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4490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3EB93-5153-69CB-E051-8B263BEBAE9E}"/>
              </a:ext>
            </a:extLst>
          </p:cNvPr>
          <p:cNvSpPr>
            <a:spLocks noGrp="1"/>
          </p:cNvSpPr>
          <p:nvPr>
            <p:ph type="title"/>
          </p:nvPr>
        </p:nvSpPr>
        <p:spPr/>
        <p:txBody>
          <a:bodyPr>
            <a:normAutofit fontScale="90000"/>
          </a:bodyPr>
          <a:lstStyle/>
          <a:p>
            <a:r>
              <a:rPr lang="en-US" b="1" i="0" dirty="0">
                <a:solidFill>
                  <a:srgbClr val="1F1F1F"/>
                </a:solidFill>
                <a:effectLst/>
                <a:highlight>
                  <a:srgbClr val="FFFFFF"/>
                </a:highlight>
                <a:latin typeface="Google Sans"/>
              </a:rPr>
              <a:t>Example: Using SELF-DISCOVER for a Word Problem</a:t>
            </a:r>
            <a:endParaRPr lang="en-US" dirty="0"/>
          </a:p>
        </p:txBody>
      </p:sp>
      <p:sp>
        <p:nvSpPr>
          <p:cNvPr id="4" name="Content Placeholder 3">
            <a:extLst>
              <a:ext uri="{FF2B5EF4-FFF2-40B4-BE49-F238E27FC236}">
                <a16:creationId xmlns:a16="http://schemas.microsoft.com/office/drawing/2014/main" id="{F7B8AE19-0005-8524-8938-316FAA6A22DE}"/>
              </a:ext>
            </a:extLst>
          </p:cNvPr>
          <p:cNvSpPr>
            <a:spLocks noGrp="1"/>
          </p:cNvSpPr>
          <p:nvPr>
            <p:ph idx="1"/>
          </p:nvPr>
        </p:nvSpPr>
        <p:spPr>
          <a:xfrm>
            <a:off x="838200" y="2266425"/>
            <a:ext cx="10515600" cy="3910538"/>
          </a:xfrm>
        </p:spPr>
        <p:txBody>
          <a:bodyPr>
            <a:normAutofit fontScale="25000" lnSpcReduction="20000"/>
          </a:bodyPr>
          <a:lstStyle/>
          <a:p>
            <a:pPr marL="0" indent="0">
              <a:buNone/>
            </a:pP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sz="4400" dirty="0">
                <a:latin typeface="Courier New" panose="02070309020205020404" pitchFamily="49" charset="0"/>
                <a:cs typeface="Courier New" panose="02070309020205020404" pitchFamily="49" charset="0"/>
              </a:rPr>
              <a:t>    </a:t>
            </a:r>
            <a:r>
              <a:rPr lang="en-US" sz="4400" dirty="0" err="1">
                <a:latin typeface="Courier New" panose="02070309020205020404" pitchFamily="49" charset="0"/>
                <a:cs typeface="Courier New" panose="02070309020205020404" pitchFamily="49" charset="0"/>
              </a:rPr>
              <a:t>task_example</a:t>
            </a:r>
            <a:r>
              <a:rPr lang="en-US" sz="4400" dirty="0">
                <a:latin typeface="Courier New" panose="02070309020205020404" pitchFamily="49" charset="0"/>
                <a:cs typeface="Courier New" panose="02070309020205020404" pitchFamily="49" charset="0"/>
              </a:rPr>
              <a:t> = "Lisa has 10 apples. She gives 3 apples to her friend and then buys 5 more apples from the store. How many apples does Lisa have now?”</a:t>
            </a:r>
          </a:p>
          <a:p>
            <a:pPr marL="0" indent="0">
              <a:buNone/>
            </a:pPr>
            <a:endParaRPr lang="en-US" sz="4400" dirty="0">
              <a:latin typeface="Courier New" panose="02070309020205020404" pitchFamily="49" charset="0"/>
              <a:cs typeface="Courier New" panose="02070309020205020404" pitchFamily="49" charset="0"/>
            </a:endParaRPr>
          </a:p>
          <a:p>
            <a:pPr marL="0" indent="0">
              <a:buNone/>
            </a:pPr>
            <a:r>
              <a:rPr lang="en-US" sz="4400" dirty="0">
                <a:latin typeface="Courier New" panose="02070309020205020404" pitchFamily="49" charset="0"/>
                <a:cs typeface="Courier New" panose="02070309020205020404" pitchFamily="49" charset="0"/>
              </a:rPr>
              <a:t>    </a:t>
            </a:r>
            <a:r>
              <a:rPr lang="en-US" sz="4400" dirty="0" err="1">
                <a:latin typeface="Courier New" panose="02070309020205020404" pitchFamily="49" charset="0"/>
                <a:cs typeface="Courier New" panose="02070309020205020404" pitchFamily="49" charset="0"/>
              </a:rPr>
              <a:t>selected_modules</a:t>
            </a:r>
            <a:r>
              <a:rPr lang="en-US" sz="4400" dirty="0">
                <a:latin typeface="Courier New" panose="02070309020205020404" pitchFamily="49" charset="0"/>
                <a:cs typeface="Courier New" panose="02070309020205020404" pitchFamily="49" charset="0"/>
              </a:rPr>
              <a:t> = </a:t>
            </a:r>
            <a:r>
              <a:rPr lang="en-US" sz="4400" dirty="0" err="1">
                <a:latin typeface="Courier New" panose="02070309020205020404" pitchFamily="49" charset="0"/>
                <a:cs typeface="Courier New" panose="02070309020205020404" pitchFamily="49" charset="0"/>
              </a:rPr>
              <a:t>select_reasoning_modules</a:t>
            </a:r>
            <a:r>
              <a:rPr lang="en-US" sz="4400" dirty="0">
                <a:latin typeface="Courier New" panose="02070309020205020404" pitchFamily="49" charset="0"/>
                <a:cs typeface="Courier New" panose="02070309020205020404" pitchFamily="49" charset="0"/>
              </a:rPr>
              <a:t>(</a:t>
            </a:r>
            <a:r>
              <a:rPr lang="en-US" sz="4400" dirty="0" err="1">
                <a:latin typeface="Courier New" panose="02070309020205020404" pitchFamily="49" charset="0"/>
                <a:cs typeface="Courier New" panose="02070309020205020404" pitchFamily="49" charset="0"/>
              </a:rPr>
              <a:t>task_example</a:t>
            </a:r>
            <a:r>
              <a:rPr lang="en-US" sz="4400" dirty="0">
                <a:latin typeface="Courier New" panose="02070309020205020404" pitchFamily="49" charset="0"/>
                <a:cs typeface="Courier New" panose="02070309020205020404" pitchFamily="49" charset="0"/>
              </a:rPr>
              <a:t>, </a:t>
            </a:r>
            <a:r>
              <a:rPr lang="en-US" sz="4400" dirty="0" err="1">
                <a:latin typeface="Courier New" panose="02070309020205020404" pitchFamily="49" charset="0"/>
                <a:cs typeface="Courier New" panose="02070309020205020404" pitchFamily="49" charset="0"/>
              </a:rPr>
              <a:t>reasoning_modules</a:t>
            </a:r>
            <a:r>
              <a:rPr lang="en-US" sz="4400" dirty="0">
                <a:latin typeface="Courier New" panose="02070309020205020404" pitchFamily="49" charset="0"/>
                <a:cs typeface="Courier New" panose="02070309020205020404" pitchFamily="49" charset="0"/>
              </a:rPr>
              <a:t>)</a:t>
            </a:r>
          </a:p>
          <a:p>
            <a:pPr marL="0" indent="0">
              <a:buNone/>
            </a:pPr>
            <a:r>
              <a:rPr lang="en-US" sz="4400" dirty="0">
                <a:latin typeface="Courier New" panose="02070309020205020404" pitchFamily="49" charset="0"/>
                <a:cs typeface="Courier New" panose="02070309020205020404" pitchFamily="49" charset="0"/>
              </a:rPr>
              <a:t>    print("Stage 1 SELECT: Selected Modules:\n", </a:t>
            </a:r>
            <a:r>
              <a:rPr lang="en-US" sz="4400" dirty="0" err="1">
                <a:latin typeface="Courier New" panose="02070309020205020404" pitchFamily="49" charset="0"/>
                <a:cs typeface="Courier New" panose="02070309020205020404" pitchFamily="49" charset="0"/>
              </a:rPr>
              <a:t>selected_modules</a:t>
            </a:r>
            <a:r>
              <a:rPr lang="en-US" sz="4400" dirty="0">
                <a:latin typeface="Courier New" panose="02070309020205020404" pitchFamily="49" charset="0"/>
                <a:cs typeface="Courier New" panose="02070309020205020404" pitchFamily="49" charset="0"/>
              </a:rPr>
              <a:t>)</a:t>
            </a:r>
          </a:p>
          <a:p>
            <a:pPr marL="0" indent="0">
              <a:buNone/>
            </a:pPr>
            <a:r>
              <a:rPr lang="en-US" sz="4400" dirty="0">
                <a:latin typeface="Courier New" panose="02070309020205020404" pitchFamily="49" charset="0"/>
                <a:cs typeface="Courier New" panose="02070309020205020404" pitchFamily="49" charset="0"/>
              </a:rPr>
              <a:t>    </a:t>
            </a:r>
          </a:p>
          <a:p>
            <a:pPr marL="0" indent="0">
              <a:buNone/>
            </a:pPr>
            <a:r>
              <a:rPr lang="en-US" sz="4400" dirty="0">
                <a:latin typeface="Courier New" panose="02070309020205020404" pitchFamily="49" charset="0"/>
                <a:cs typeface="Courier New" panose="02070309020205020404" pitchFamily="49" charset="0"/>
              </a:rPr>
              <a:t>    </a:t>
            </a:r>
            <a:r>
              <a:rPr lang="en-US" sz="4400" dirty="0" err="1">
                <a:latin typeface="Courier New" panose="02070309020205020404" pitchFamily="49" charset="0"/>
                <a:cs typeface="Courier New" panose="02070309020205020404" pitchFamily="49" charset="0"/>
              </a:rPr>
              <a:t>adapted_modules</a:t>
            </a:r>
            <a:r>
              <a:rPr lang="en-US" sz="4400" dirty="0">
                <a:latin typeface="Courier New" panose="02070309020205020404" pitchFamily="49" charset="0"/>
                <a:cs typeface="Courier New" panose="02070309020205020404" pitchFamily="49" charset="0"/>
              </a:rPr>
              <a:t> = </a:t>
            </a:r>
            <a:r>
              <a:rPr lang="en-US" sz="4400" dirty="0" err="1">
                <a:latin typeface="Courier New" panose="02070309020205020404" pitchFamily="49" charset="0"/>
                <a:cs typeface="Courier New" panose="02070309020205020404" pitchFamily="49" charset="0"/>
              </a:rPr>
              <a:t>adapt_reasoning_modules</a:t>
            </a:r>
            <a:r>
              <a:rPr lang="en-US" sz="4400" dirty="0">
                <a:latin typeface="Courier New" panose="02070309020205020404" pitchFamily="49" charset="0"/>
                <a:cs typeface="Courier New" panose="02070309020205020404" pitchFamily="49" charset="0"/>
              </a:rPr>
              <a:t>(</a:t>
            </a:r>
            <a:r>
              <a:rPr lang="en-US" sz="4400" dirty="0" err="1">
                <a:latin typeface="Courier New" panose="02070309020205020404" pitchFamily="49" charset="0"/>
                <a:cs typeface="Courier New" panose="02070309020205020404" pitchFamily="49" charset="0"/>
              </a:rPr>
              <a:t>selected_modules</a:t>
            </a:r>
            <a:r>
              <a:rPr lang="en-US" sz="4400" dirty="0">
                <a:latin typeface="Courier New" panose="02070309020205020404" pitchFamily="49" charset="0"/>
                <a:cs typeface="Courier New" panose="02070309020205020404" pitchFamily="49" charset="0"/>
              </a:rPr>
              <a:t>, </a:t>
            </a:r>
            <a:r>
              <a:rPr lang="en-US" sz="4400" dirty="0" err="1">
                <a:latin typeface="Courier New" panose="02070309020205020404" pitchFamily="49" charset="0"/>
                <a:cs typeface="Courier New" panose="02070309020205020404" pitchFamily="49" charset="0"/>
              </a:rPr>
              <a:t>task_example</a:t>
            </a:r>
            <a:r>
              <a:rPr lang="en-US" sz="4400" dirty="0">
                <a:latin typeface="Courier New" panose="02070309020205020404" pitchFamily="49" charset="0"/>
                <a:cs typeface="Courier New" panose="02070309020205020404" pitchFamily="49" charset="0"/>
              </a:rPr>
              <a:t>)</a:t>
            </a:r>
          </a:p>
          <a:p>
            <a:pPr marL="0" indent="0">
              <a:buNone/>
            </a:pPr>
            <a:r>
              <a:rPr lang="en-US" sz="4400" dirty="0">
                <a:latin typeface="Courier New" panose="02070309020205020404" pitchFamily="49" charset="0"/>
                <a:cs typeface="Courier New" panose="02070309020205020404" pitchFamily="49" charset="0"/>
              </a:rPr>
              <a:t>    print("\</a:t>
            </a:r>
            <a:r>
              <a:rPr lang="en-US" sz="4400" dirty="0" err="1">
                <a:latin typeface="Courier New" panose="02070309020205020404" pitchFamily="49" charset="0"/>
                <a:cs typeface="Courier New" panose="02070309020205020404" pitchFamily="49" charset="0"/>
              </a:rPr>
              <a:t>nStage</a:t>
            </a:r>
            <a:r>
              <a:rPr lang="en-US" sz="4400" dirty="0">
                <a:latin typeface="Courier New" panose="02070309020205020404" pitchFamily="49" charset="0"/>
                <a:cs typeface="Courier New" panose="02070309020205020404" pitchFamily="49" charset="0"/>
              </a:rPr>
              <a:t> 1 ADAPT: Adapted Modules:\n", </a:t>
            </a:r>
            <a:r>
              <a:rPr lang="en-US" sz="4400" dirty="0" err="1">
                <a:latin typeface="Courier New" panose="02070309020205020404" pitchFamily="49" charset="0"/>
                <a:cs typeface="Courier New" panose="02070309020205020404" pitchFamily="49" charset="0"/>
              </a:rPr>
              <a:t>adapted_modules</a:t>
            </a:r>
            <a:r>
              <a:rPr lang="en-US" sz="4400" dirty="0">
                <a:latin typeface="Courier New" panose="02070309020205020404" pitchFamily="49" charset="0"/>
                <a:cs typeface="Courier New" panose="02070309020205020404" pitchFamily="49" charset="0"/>
              </a:rPr>
              <a:t>)</a:t>
            </a:r>
          </a:p>
          <a:p>
            <a:pPr marL="0" indent="0">
              <a:buNone/>
            </a:pPr>
            <a:r>
              <a:rPr lang="en-US" sz="4400" dirty="0">
                <a:latin typeface="Courier New" panose="02070309020205020404" pitchFamily="49" charset="0"/>
                <a:cs typeface="Courier New" panose="02070309020205020404" pitchFamily="49" charset="0"/>
              </a:rPr>
              <a:t>    </a:t>
            </a:r>
          </a:p>
          <a:p>
            <a:pPr marL="0" indent="0">
              <a:buNone/>
            </a:pPr>
            <a:r>
              <a:rPr lang="en-US" sz="4400" dirty="0">
                <a:latin typeface="Courier New" panose="02070309020205020404" pitchFamily="49" charset="0"/>
                <a:cs typeface="Courier New" panose="02070309020205020404" pitchFamily="49" charset="0"/>
              </a:rPr>
              <a:t>    </a:t>
            </a:r>
            <a:r>
              <a:rPr lang="en-US" sz="4400" dirty="0" err="1">
                <a:latin typeface="Courier New" panose="02070309020205020404" pitchFamily="49" charset="0"/>
                <a:cs typeface="Courier New" panose="02070309020205020404" pitchFamily="49" charset="0"/>
              </a:rPr>
              <a:t>reasoning_structure</a:t>
            </a:r>
            <a:r>
              <a:rPr lang="en-US" sz="4400" dirty="0">
                <a:latin typeface="Courier New" panose="02070309020205020404" pitchFamily="49" charset="0"/>
                <a:cs typeface="Courier New" panose="02070309020205020404" pitchFamily="49" charset="0"/>
              </a:rPr>
              <a:t> = </a:t>
            </a:r>
            <a:r>
              <a:rPr lang="en-US" sz="4400" dirty="0" err="1">
                <a:latin typeface="Courier New" panose="02070309020205020404" pitchFamily="49" charset="0"/>
                <a:cs typeface="Courier New" panose="02070309020205020404" pitchFamily="49" charset="0"/>
              </a:rPr>
              <a:t>implement_reasoning_structure</a:t>
            </a:r>
            <a:r>
              <a:rPr lang="en-US" sz="4400" dirty="0">
                <a:latin typeface="Courier New" panose="02070309020205020404" pitchFamily="49" charset="0"/>
                <a:cs typeface="Courier New" panose="02070309020205020404" pitchFamily="49" charset="0"/>
              </a:rPr>
              <a:t>(</a:t>
            </a:r>
            <a:r>
              <a:rPr lang="en-US" sz="4400" dirty="0" err="1">
                <a:latin typeface="Courier New" panose="02070309020205020404" pitchFamily="49" charset="0"/>
                <a:cs typeface="Courier New" panose="02070309020205020404" pitchFamily="49" charset="0"/>
              </a:rPr>
              <a:t>adapted_modules</a:t>
            </a:r>
            <a:r>
              <a:rPr lang="en-US" sz="4400" dirty="0">
                <a:latin typeface="Courier New" panose="02070309020205020404" pitchFamily="49" charset="0"/>
                <a:cs typeface="Courier New" panose="02070309020205020404" pitchFamily="49" charset="0"/>
              </a:rPr>
              <a:t>, </a:t>
            </a:r>
            <a:r>
              <a:rPr lang="en-US" sz="4400" dirty="0" err="1">
                <a:latin typeface="Courier New" panose="02070309020205020404" pitchFamily="49" charset="0"/>
                <a:cs typeface="Courier New" panose="02070309020205020404" pitchFamily="49" charset="0"/>
              </a:rPr>
              <a:t>task_example</a:t>
            </a:r>
            <a:r>
              <a:rPr lang="en-US" sz="4400" dirty="0">
                <a:latin typeface="Courier New" panose="02070309020205020404" pitchFamily="49" charset="0"/>
                <a:cs typeface="Courier New" panose="02070309020205020404" pitchFamily="49" charset="0"/>
              </a:rPr>
              <a:t>)</a:t>
            </a:r>
          </a:p>
          <a:p>
            <a:pPr marL="0" indent="0">
              <a:buNone/>
            </a:pPr>
            <a:r>
              <a:rPr lang="en-US" sz="4400" dirty="0">
                <a:latin typeface="Courier New" panose="02070309020205020404" pitchFamily="49" charset="0"/>
                <a:cs typeface="Courier New" panose="02070309020205020404" pitchFamily="49" charset="0"/>
              </a:rPr>
              <a:t>    print("\</a:t>
            </a:r>
            <a:r>
              <a:rPr lang="en-US" sz="4400" dirty="0" err="1">
                <a:latin typeface="Courier New" panose="02070309020205020404" pitchFamily="49" charset="0"/>
                <a:cs typeface="Courier New" panose="02070309020205020404" pitchFamily="49" charset="0"/>
              </a:rPr>
              <a:t>nStage</a:t>
            </a:r>
            <a:r>
              <a:rPr lang="en-US" sz="4400" dirty="0">
                <a:latin typeface="Courier New" panose="02070309020205020404" pitchFamily="49" charset="0"/>
                <a:cs typeface="Courier New" panose="02070309020205020404" pitchFamily="49" charset="0"/>
              </a:rPr>
              <a:t> 1 IMPLEMENT: Reasoning Structure:\n", </a:t>
            </a:r>
            <a:r>
              <a:rPr lang="en-US" sz="4400" dirty="0" err="1">
                <a:latin typeface="Courier New" panose="02070309020205020404" pitchFamily="49" charset="0"/>
                <a:cs typeface="Courier New" panose="02070309020205020404" pitchFamily="49" charset="0"/>
              </a:rPr>
              <a:t>reasoning_structure</a:t>
            </a:r>
            <a:r>
              <a:rPr lang="en-US" sz="4400" dirty="0">
                <a:latin typeface="Courier New" panose="02070309020205020404" pitchFamily="49" charset="0"/>
                <a:cs typeface="Courier New" panose="02070309020205020404" pitchFamily="49" charset="0"/>
              </a:rPr>
              <a:t>)</a:t>
            </a:r>
          </a:p>
          <a:p>
            <a:pPr marL="0" indent="0">
              <a:buNone/>
            </a:pPr>
            <a:endParaRPr lang="en-US" sz="4400" dirty="0">
              <a:latin typeface="Courier New" panose="02070309020205020404" pitchFamily="49" charset="0"/>
              <a:cs typeface="Courier New" panose="02070309020205020404" pitchFamily="49" charset="0"/>
            </a:endParaRPr>
          </a:p>
          <a:p>
            <a:pPr marL="0" indent="0">
              <a:buNone/>
            </a:pPr>
            <a:r>
              <a:rPr lang="en-US" sz="4400" dirty="0">
                <a:latin typeface="Courier New" panose="02070309020205020404" pitchFamily="49" charset="0"/>
                <a:cs typeface="Courier New" panose="02070309020205020404" pitchFamily="49" charset="0"/>
              </a:rPr>
              <a:t>    result = </a:t>
            </a:r>
            <a:r>
              <a:rPr lang="en-US" sz="4400" dirty="0" err="1">
                <a:latin typeface="Courier New" panose="02070309020205020404" pitchFamily="49" charset="0"/>
                <a:cs typeface="Courier New" panose="02070309020205020404" pitchFamily="49" charset="0"/>
              </a:rPr>
              <a:t>execute_reasoning_structure</a:t>
            </a:r>
            <a:r>
              <a:rPr lang="en-US" sz="4400" dirty="0">
                <a:latin typeface="Courier New" panose="02070309020205020404" pitchFamily="49" charset="0"/>
                <a:cs typeface="Courier New" panose="02070309020205020404" pitchFamily="49" charset="0"/>
              </a:rPr>
              <a:t>(</a:t>
            </a:r>
            <a:r>
              <a:rPr lang="en-US" sz="4400" dirty="0" err="1">
                <a:latin typeface="Courier New" panose="02070309020205020404" pitchFamily="49" charset="0"/>
                <a:cs typeface="Courier New" panose="02070309020205020404" pitchFamily="49" charset="0"/>
              </a:rPr>
              <a:t>reasoning_structure</a:t>
            </a:r>
            <a:r>
              <a:rPr lang="en-US" sz="4400" dirty="0">
                <a:latin typeface="Courier New" panose="02070309020205020404" pitchFamily="49" charset="0"/>
                <a:cs typeface="Courier New" panose="02070309020205020404" pitchFamily="49" charset="0"/>
              </a:rPr>
              <a:t>, </a:t>
            </a:r>
            <a:r>
              <a:rPr lang="en-US" sz="4400" dirty="0" err="1">
                <a:latin typeface="Courier New" panose="02070309020205020404" pitchFamily="49" charset="0"/>
                <a:cs typeface="Courier New" panose="02070309020205020404" pitchFamily="49" charset="0"/>
              </a:rPr>
              <a:t>task_example</a:t>
            </a:r>
            <a:r>
              <a:rPr lang="en-US" sz="4400" dirty="0">
                <a:latin typeface="Courier New" panose="02070309020205020404" pitchFamily="49" charset="0"/>
                <a:cs typeface="Courier New" panose="02070309020205020404" pitchFamily="49" charset="0"/>
              </a:rPr>
              <a:t>)</a:t>
            </a:r>
          </a:p>
          <a:p>
            <a:pPr marL="0" indent="0">
              <a:buNone/>
            </a:pPr>
            <a:r>
              <a:rPr lang="en-US" sz="4400" dirty="0">
                <a:latin typeface="Courier New" panose="02070309020205020404" pitchFamily="49" charset="0"/>
                <a:cs typeface="Courier New" panose="02070309020205020404" pitchFamily="49" charset="0"/>
              </a:rPr>
              <a:t>    print("\</a:t>
            </a:r>
            <a:r>
              <a:rPr lang="en-US" sz="4400" dirty="0" err="1">
                <a:latin typeface="Courier New" panose="02070309020205020404" pitchFamily="49" charset="0"/>
                <a:cs typeface="Courier New" panose="02070309020205020404" pitchFamily="49" charset="0"/>
              </a:rPr>
              <a:t>nStage</a:t>
            </a:r>
            <a:r>
              <a:rPr lang="en-US" sz="4400" dirty="0">
                <a:latin typeface="Courier New" panose="02070309020205020404" pitchFamily="49" charset="0"/>
                <a:cs typeface="Courier New" panose="02070309020205020404" pitchFamily="49" charset="0"/>
              </a:rPr>
              <a:t> 2: Final Result:\n", result)</a:t>
            </a:r>
          </a:p>
        </p:txBody>
      </p:sp>
      <p:sp>
        <p:nvSpPr>
          <p:cNvPr id="13" name="TextBox 12">
            <a:extLst>
              <a:ext uri="{FF2B5EF4-FFF2-40B4-BE49-F238E27FC236}">
                <a16:creationId xmlns:a16="http://schemas.microsoft.com/office/drawing/2014/main" id="{2D564CE4-421B-9B52-DD48-78071869034D}"/>
              </a:ext>
            </a:extLst>
          </p:cNvPr>
          <p:cNvSpPr txBox="1"/>
          <p:nvPr/>
        </p:nvSpPr>
        <p:spPr>
          <a:xfrm>
            <a:off x="8308055" y="211236"/>
            <a:ext cx="4098568" cy="307777"/>
          </a:xfrm>
          <a:prstGeom prst="rect">
            <a:avLst/>
          </a:prstGeom>
          <a:noFill/>
        </p:spPr>
        <p:txBody>
          <a:bodyPr wrap="square">
            <a:spAutoFit/>
          </a:bodyPr>
          <a:lstStyle/>
          <a:p>
            <a:r>
              <a:rPr lang="en-US" sz="1400" dirty="0">
                <a:solidFill>
                  <a:schemeClr val="bg1">
                    <a:lumMod val="65000"/>
                  </a:schemeClr>
                </a:solidFill>
              </a:rPr>
              <a:t>Source: https://</a:t>
            </a:r>
            <a:r>
              <a:rPr lang="en-US" sz="1400" dirty="0" err="1">
                <a:solidFill>
                  <a:schemeClr val="bg1">
                    <a:lumMod val="65000"/>
                  </a:schemeClr>
                </a:solidFill>
              </a:rPr>
              <a:t>github.com</a:t>
            </a:r>
            <a:r>
              <a:rPr lang="en-US" sz="1400" dirty="0">
                <a:solidFill>
                  <a:schemeClr val="bg1">
                    <a:lumMod val="65000"/>
                  </a:schemeClr>
                </a:solidFill>
              </a:rPr>
              <a:t>/</a:t>
            </a:r>
            <a:r>
              <a:rPr lang="en-US" sz="1400" dirty="0" err="1">
                <a:solidFill>
                  <a:schemeClr val="bg1">
                    <a:lumMod val="65000"/>
                  </a:schemeClr>
                </a:solidFill>
              </a:rPr>
              <a:t>catid</a:t>
            </a:r>
            <a:r>
              <a:rPr lang="en-US" sz="1400" dirty="0">
                <a:solidFill>
                  <a:schemeClr val="bg1">
                    <a:lumMod val="65000"/>
                  </a:schemeClr>
                </a:solidFill>
              </a:rPr>
              <a:t>/self-discover</a:t>
            </a:r>
          </a:p>
        </p:txBody>
      </p:sp>
      <p:sp>
        <p:nvSpPr>
          <p:cNvPr id="17" name="TextBox 16">
            <a:extLst>
              <a:ext uri="{FF2B5EF4-FFF2-40B4-BE49-F238E27FC236}">
                <a16:creationId xmlns:a16="http://schemas.microsoft.com/office/drawing/2014/main" id="{A98BAA69-3CBA-B4A7-2D09-6CB5E5B84E7A}"/>
              </a:ext>
            </a:extLst>
          </p:cNvPr>
          <p:cNvSpPr txBox="1"/>
          <p:nvPr/>
        </p:nvSpPr>
        <p:spPr>
          <a:xfrm>
            <a:off x="838200" y="1620094"/>
            <a:ext cx="8625028" cy="646331"/>
          </a:xfrm>
          <a:prstGeom prst="rect">
            <a:avLst/>
          </a:prstGeom>
          <a:noFill/>
        </p:spPr>
        <p:txBody>
          <a:bodyPr wrap="square">
            <a:spAutoFit/>
          </a:bodyPr>
          <a:lstStyle/>
          <a:p>
            <a:r>
              <a:rPr lang="en-US" b="1" dirty="0"/>
              <a:t>Implementation: </a:t>
            </a:r>
            <a:r>
              <a:rPr lang="en-US" dirty="0">
                <a:hlinkClick r:id="rId3"/>
              </a:rPr>
              <a:t>https://github.com/catid/self-discover/blob/main/self_discover.py</a:t>
            </a:r>
            <a:endParaRPr lang="en-US" dirty="0"/>
          </a:p>
          <a:p>
            <a:endParaRPr lang="en-US" dirty="0"/>
          </a:p>
        </p:txBody>
      </p:sp>
    </p:spTree>
    <p:extLst>
      <p:ext uri="{BB962C8B-B14F-4D97-AF65-F5344CB8AC3E}">
        <p14:creationId xmlns:p14="http://schemas.microsoft.com/office/powerpoint/2010/main" val="3097329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3EB93-5153-69CB-E051-8B263BEBAE9E}"/>
              </a:ext>
            </a:extLst>
          </p:cNvPr>
          <p:cNvSpPr>
            <a:spLocks noGrp="1"/>
          </p:cNvSpPr>
          <p:nvPr>
            <p:ph type="title"/>
          </p:nvPr>
        </p:nvSpPr>
        <p:spPr/>
        <p:txBody>
          <a:bodyPr>
            <a:normAutofit fontScale="90000"/>
          </a:bodyPr>
          <a:lstStyle/>
          <a:p>
            <a:r>
              <a:rPr lang="en-US" b="1" i="0" dirty="0">
                <a:solidFill>
                  <a:srgbClr val="1F1F1F"/>
                </a:solidFill>
                <a:effectLst/>
                <a:highlight>
                  <a:srgbClr val="FFFFFF"/>
                </a:highlight>
                <a:latin typeface="Google Sans"/>
              </a:rPr>
              <a:t>Example: Using SELF-DISCOVER for a Word Problem</a:t>
            </a:r>
            <a:endParaRPr lang="en-US" dirty="0"/>
          </a:p>
        </p:txBody>
      </p:sp>
      <p:sp>
        <p:nvSpPr>
          <p:cNvPr id="3" name="Content Placeholder 2">
            <a:extLst>
              <a:ext uri="{FF2B5EF4-FFF2-40B4-BE49-F238E27FC236}">
                <a16:creationId xmlns:a16="http://schemas.microsoft.com/office/drawing/2014/main" id="{F839D22C-F59B-D2F9-B34D-6B929C497B68}"/>
              </a:ext>
            </a:extLst>
          </p:cNvPr>
          <p:cNvSpPr>
            <a:spLocks noGrp="1"/>
          </p:cNvSpPr>
          <p:nvPr>
            <p:ph idx="1"/>
          </p:nvPr>
        </p:nvSpPr>
        <p:spPr>
          <a:xfrm>
            <a:off x="517938" y="1411550"/>
            <a:ext cx="3947382" cy="4765413"/>
          </a:xfrm>
        </p:spPr>
        <p:txBody>
          <a:bodyPr>
            <a:noAutofit/>
          </a:bodyPr>
          <a:lstStyle/>
          <a:p>
            <a:pPr marL="0" indent="0">
              <a:spcBef>
                <a:spcPts val="400"/>
              </a:spcBef>
              <a:buNone/>
            </a:pPr>
            <a:r>
              <a:rPr lang="en-US" sz="700" b="1" dirty="0">
                <a:solidFill>
                  <a:srgbClr val="C00000"/>
                </a:solidFill>
              </a:rPr>
              <a:t>Lisa has 10 apples. She gives 3 apples to her friend and then buys 5 more apples from the store. How many apples does Lisa have now?</a:t>
            </a:r>
          </a:p>
          <a:p>
            <a:pPr marL="0" indent="0">
              <a:spcBef>
                <a:spcPts val="400"/>
              </a:spcBef>
              <a:buNone/>
            </a:pPr>
            <a:r>
              <a:rPr lang="en-US" sz="700" b="1" dirty="0">
                <a:solidFill>
                  <a:schemeClr val="bg1">
                    <a:lumMod val="75000"/>
                  </a:schemeClr>
                </a:solidFill>
              </a:rPr>
              <a:t>(The answer is 12.)</a:t>
            </a:r>
          </a:p>
          <a:p>
            <a:pPr>
              <a:spcBef>
                <a:spcPts val="400"/>
              </a:spcBef>
            </a:pPr>
            <a:endParaRPr lang="en-US" sz="700" dirty="0"/>
          </a:p>
          <a:p>
            <a:pPr marL="0" indent="0">
              <a:spcBef>
                <a:spcPts val="400"/>
              </a:spcBef>
              <a:buNone/>
            </a:pPr>
            <a:r>
              <a:rPr lang="en-US" sz="700" b="1" dirty="0"/>
              <a:t>Stage 1 </a:t>
            </a:r>
            <a:r>
              <a:rPr lang="en-US" sz="700" b="1" dirty="0">
                <a:solidFill>
                  <a:schemeClr val="accent1"/>
                </a:solidFill>
              </a:rPr>
              <a:t>SELECT: Selected Modules:</a:t>
            </a:r>
          </a:p>
          <a:p>
            <a:pPr marL="0" indent="0">
              <a:spcBef>
                <a:spcPts val="400"/>
              </a:spcBef>
              <a:buNone/>
            </a:pPr>
            <a:endParaRPr lang="en-US" sz="700" dirty="0"/>
          </a:p>
          <a:p>
            <a:pPr marL="0" indent="0">
              <a:spcBef>
                <a:spcPts val="400"/>
              </a:spcBef>
              <a:buNone/>
            </a:pPr>
            <a:r>
              <a:rPr lang="en-US" sz="700" dirty="0"/>
              <a:t>9. How can I break down this problem into smaller, more manageable parts?</a:t>
            </a:r>
          </a:p>
          <a:p>
            <a:pPr marL="117475" indent="0">
              <a:spcBef>
                <a:spcPts val="400"/>
              </a:spcBef>
              <a:buNone/>
            </a:pPr>
            <a:r>
              <a:rPr lang="en-US" sz="700" dirty="0">
                <a:solidFill>
                  <a:schemeClr val="bg1">
                    <a:lumMod val="50000"/>
                  </a:schemeClr>
                </a:solidFill>
              </a:rPr>
              <a:t>The problem can be broken down into two parts: first, calculating how many apples Lisa has after giving some away, and second, calculating how many apples she has after buying more. This approach simplifies the problem and makes it easier to solve.</a:t>
            </a:r>
          </a:p>
          <a:p>
            <a:pPr marL="0" indent="0">
              <a:spcBef>
                <a:spcPts val="400"/>
              </a:spcBef>
              <a:buNone/>
            </a:pPr>
            <a:endParaRPr lang="en-US" sz="700" dirty="0"/>
          </a:p>
          <a:p>
            <a:pPr marL="0" indent="0">
              <a:spcBef>
                <a:spcPts val="400"/>
              </a:spcBef>
              <a:buNone/>
            </a:pPr>
            <a:r>
              <a:rPr lang="en-US" sz="700" dirty="0"/>
              <a:t>Additionally, 10. Critical Thinking: This style involves analyzing the problem from different perspectives, questioning assumptions, and evaluating the evidence or information available. It focuses on logical reasoning, evidence-based decision-making, and identifying potential biases or flaws in thinking.</a:t>
            </a:r>
          </a:p>
          <a:p>
            <a:pPr marL="117475" indent="0">
              <a:spcBef>
                <a:spcPts val="400"/>
              </a:spcBef>
              <a:buNone/>
            </a:pPr>
            <a:r>
              <a:rPr lang="en-US" sz="700" dirty="0">
                <a:solidFill>
                  <a:schemeClr val="bg1">
                    <a:lumMod val="50000"/>
                  </a:schemeClr>
                </a:solidFill>
              </a:rPr>
              <a:t>Critical thinking is always relevant in problem-solving as it helps to ensure that the solution is based on sound reasoning and evidence. In this case, it can help to confirm that the problem is being interpreted correctly and that the solution is logical and accurate.</a:t>
            </a:r>
          </a:p>
          <a:p>
            <a:pPr marL="0" indent="0">
              <a:spcBef>
                <a:spcPts val="400"/>
              </a:spcBef>
              <a:buNone/>
            </a:pPr>
            <a:endParaRPr lang="en-US" sz="700" dirty="0"/>
          </a:p>
          <a:p>
            <a:pPr marL="0" indent="0">
              <a:spcBef>
                <a:spcPts val="400"/>
              </a:spcBef>
              <a:buNone/>
            </a:pPr>
            <a:r>
              <a:rPr lang="en-US" sz="700" dirty="0"/>
              <a:t>Therefore, both 9 and 10 are relevant reasoning modules for this problem.</a:t>
            </a:r>
          </a:p>
          <a:p>
            <a:pPr>
              <a:spcBef>
                <a:spcPts val="400"/>
              </a:spcBef>
            </a:pPr>
            <a:endParaRPr lang="en-US" sz="700" dirty="0"/>
          </a:p>
          <a:p>
            <a:pPr marL="0" indent="0">
              <a:spcBef>
                <a:spcPts val="400"/>
              </a:spcBef>
              <a:buNone/>
            </a:pPr>
            <a:r>
              <a:rPr lang="en-US" sz="700" b="1" dirty="0"/>
              <a:t>Stage 1 </a:t>
            </a:r>
            <a:r>
              <a:rPr lang="en-US" sz="700" b="1" dirty="0">
                <a:solidFill>
                  <a:schemeClr val="accent1"/>
                </a:solidFill>
              </a:rPr>
              <a:t>ADAPT: Adapted Modules:</a:t>
            </a:r>
          </a:p>
          <a:p>
            <a:pPr marL="0" indent="0">
              <a:spcBef>
                <a:spcPts val="400"/>
              </a:spcBef>
              <a:buNone/>
            </a:pPr>
            <a:r>
              <a:rPr lang="en-US" sz="700" dirty="0"/>
              <a:t>1. Breaking down the problem:</a:t>
            </a:r>
          </a:p>
          <a:p>
            <a:pPr marL="0" indent="0">
              <a:spcBef>
                <a:spcPts val="400"/>
              </a:spcBef>
              <a:buNone/>
            </a:pPr>
            <a:r>
              <a:rPr lang="en-US" sz="700" dirty="0"/>
              <a:t>    The problem can be broken down into two smaller tasks:</a:t>
            </a:r>
          </a:p>
          <a:p>
            <a:pPr marL="0" indent="0">
              <a:spcBef>
                <a:spcPts val="400"/>
              </a:spcBef>
              <a:buNone/>
            </a:pPr>
            <a:r>
              <a:rPr lang="en-US" sz="700" dirty="0"/>
              <a:t>        a) Calculate how many apples Lisa has after giving 3 to her friend.</a:t>
            </a:r>
          </a:p>
          <a:p>
            <a:pPr marL="0" indent="0">
              <a:spcBef>
                <a:spcPts val="400"/>
              </a:spcBef>
              <a:buNone/>
            </a:pPr>
            <a:r>
              <a:rPr lang="en-US" sz="700" dirty="0"/>
              <a:t>        b) Calculate how many apples Lisa has after buying 5 more apples from the store.</a:t>
            </a:r>
          </a:p>
          <a:p>
            <a:pPr marL="0" indent="0">
              <a:spcBef>
                <a:spcPts val="400"/>
              </a:spcBef>
              <a:buNone/>
            </a:pPr>
            <a:r>
              <a:rPr lang="en-US" sz="700" dirty="0"/>
              <a:t>    By breaking down the problem into these smaller tasks, it becomes easier to solve.</a:t>
            </a:r>
          </a:p>
          <a:p>
            <a:pPr marL="0" indent="0">
              <a:spcBef>
                <a:spcPts val="400"/>
              </a:spcBef>
              <a:buNone/>
            </a:pPr>
            <a:endParaRPr lang="en-US" sz="700" dirty="0"/>
          </a:p>
          <a:p>
            <a:pPr marL="0" indent="0">
              <a:spcBef>
                <a:spcPts val="400"/>
              </a:spcBef>
              <a:buNone/>
            </a:pPr>
            <a:r>
              <a:rPr lang="en-US" sz="700" dirty="0"/>
              <a:t>2. Critical thinking:</a:t>
            </a:r>
          </a:p>
          <a:p>
            <a:pPr marL="117475" indent="-114300">
              <a:spcBef>
                <a:spcPts val="400"/>
              </a:spcBef>
              <a:buNone/>
            </a:pPr>
            <a:r>
              <a:rPr lang="en-US" sz="700" dirty="0"/>
              <a:t>    Apply critical thinking to ensure that the problem is being interpreted correctly and that the solution is logical and accurate. This involves:</a:t>
            </a:r>
          </a:p>
          <a:p>
            <a:pPr marL="174625" indent="-174625">
              <a:spcBef>
                <a:spcPts val="400"/>
              </a:spcBef>
              <a:buNone/>
            </a:pPr>
            <a:r>
              <a:rPr lang="en-US" sz="700" dirty="0"/>
              <a:t>        a) Confirming that the problem is understood correctly (Lisa starts with 10 apples, gives away 3, and buys 5 more).</a:t>
            </a:r>
          </a:p>
          <a:p>
            <a:pPr marL="174625" indent="-174625">
              <a:spcBef>
                <a:spcPts val="400"/>
              </a:spcBef>
              <a:buNone/>
            </a:pPr>
            <a:r>
              <a:rPr lang="en-US" sz="700" dirty="0"/>
              <a:t>        b) Ensuring that the order of operations is followed correctly (subtracting the apples given away before adding the apples bought).</a:t>
            </a:r>
          </a:p>
          <a:p>
            <a:pPr marL="0" indent="0">
              <a:spcBef>
                <a:spcPts val="400"/>
              </a:spcBef>
              <a:buNone/>
            </a:pPr>
            <a:r>
              <a:rPr lang="en-US" sz="700" dirty="0"/>
              <a:t>        c) Double-checking the calculations to ensure accuracy.</a:t>
            </a:r>
          </a:p>
          <a:p>
            <a:pPr marL="117475" indent="-117475">
              <a:spcBef>
                <a:spcPts val="400"/>
              </a:spcBef>
              <a:buNone/>
            </a:pPr>
            <a:r>
              <a:rPr lang="en-US" sz="700" dirty="0"/>
              <a:t>    By applying critical thinking, you can be confident that the solution is based on sound reasoning and evidence.</a:t>
            </a:r>
          </a:p>
        </p:txBody>
      </p:sp>
      <p:sp>
        <p:nvSpPr>
          <p:cNvPr id="4" name="Content Placeholder 2">
            <a:extLst>
              <a:ext uri="{FF2B5EF4-FFF2-40B4-BE49-F238E27FC236}">
                <a16:creationId xmlns:a16="http://schemas.microsoft.com/office/drawing/2014/main" id="{E4F3224D-4B8E-9215-F5CA-C8E69E5C5AC9}"/>
              </a:ext>
            </a:extLst>
          </p:cNvPr>
          <p:cNvSpPr txBox="1">
            <a:spLocks/>
          </p:cNvSpPr>
          <p:nvPr/>
        </p:nvSpPr>
        <p:spPr>
          <a:xfrm>
            <a:off x="4990957" y="1995904"/>
            <a:ext cx="3367197" cy="476541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400"/>
              </a:spcBef>
              <a:buFont typeface="Arial" panose="020B0604020202020204" pitchFamily="34" charset="0"/>
              <a:buNone/>
            </a:pPr>
            <a:r>
              <a:rPr lang="en-US" sz="800" b="1" dirty="0"/>
              <a:t>Stage 1 </a:t>
            </a:r>
            <a:r>
              <a:rPr lang="en-US" sz="800" b="1" dirty="0">
                <a:solidFill>
                  <a:schemeClr val="accent1"/>
                </a:solidFill>
              </a:rPr>
              <a:t>IMPLEMENT: Reasoning Structure:</a:t>
            </a:r>
          </a:p>
          <a:p>
            <a:pPr marL="0" indent="0">
              <a:spcBef>
                <a:spcPts val="400"/>
              </a:spcBef>
              <a:buNone/>
            </a:pPr>
            <a:endParaRPr lang="en-US" sz="800" dirty="0"/>
          </a:p>
          <a:p>
            <a:pPr>
              <a:spcBef>
                <a:spcPts val="400"/>
              </a:spcBef>
              <a:buAutoNum type="arabicPeriod"/>
            </a:pPr>
            <a:r>
              <a:rPr lang="en-US" sz="800" dirty="0"/>
              <a:t>Breaking down the problem:</a:t>
            </a:r>
          </a:p>
          <a:p>
            <a:pPr marL="0" indent="0">
              <a:spcBef>
                <a:spcPts val="400"/>
              </a:spcBef>
              <a:buNone/>
            </a:pPr>
            <a:endParaRPr lang="en-US" sz="800" dirty="0"/>
          </a:p>
          <a:p>
            <a:pPr marL="0" indent="0">
              <a:spcBef>
                <a:spcPts val="400"/>
              </a:spcBef>
              <a:buNone/>
            </a:pPr>
            <a:r>
              <a:rPr lang="en-US" sz="800" dirty="0"/>
              <a:t>    a) Calculate how many apples Lisa has after giving 3 to her friend:</a:t>
            </a:r>
          </a:p>
          <a:p>
            <a:pPr marL="0" indent="0">
              <a:spcBef>
                <a:spcPts val="400"/>
              </a:spcBef>
              <a:buNone/>
            </a:pPr>
            <a:r>
              <a:rPr lang="en-US" sz="800" dirty="0"/>
              <a:t>        - Lisa starts with 10 apples</a:t>
            </a:r>
          </a:p>
          <a:p>
            <a:pPr marL="0" indent="0">
              <a:spcBef>
                <a:spcPts val="400"/>
              </a:spcBef>
              <a:buNone/>
            </a:pPr>
            <a:r>
              <a:rPr lang="en-US" sz="800" dirty="0"/>
              <a:t>        - She gives away 3 apples</a:t>
            </a:r>
          </a:p>
          <a:p>
            <a:pPr marL="0" indent="0">
              <a:spcBef>
                <a:spcPts val="400"/>
              </a:spcBef>
              <a:buNone/>
            </a:pPr>
            <a:r>
              <a:rPr lang="en-US" sz="800" dirty="0"/>
              <a:t>        - Subtract the number of apples given away from the initial number of apples</a:t>
            </a:r>
          </a:p>
          <a:p>
            <a:pPr>
              <a:spcBef>
                <a:spcPts val="400"/>
              </a:spcBef>
            </a:pPr>
            <a:endParaRPr lang="en-US" sz="800" dirty="0"/>
          </a:p>
          <a:p>
            <a:pPr marL="0" indent="0">
              <a:spcBef>
                <a:spcPts val="400"/>
              </a:spcBef>
              <a:buNone/>
            </a:pPr>
            <a:r>
              <a:rPr lang="en-US" sz="800" dirty="0"/>
              <a:t>    b) Calculate how many apples Lisa has after buying 5 more apples from the store:</a:t>
            </a:r>
          </a:p>
          <a:p>
            <a:pPr marL="0" indent="0">
              <a:spcBef>
                <a:spcPts val="400"/>
              </a:spcBef>
              <a:buNone/>
            </a:pPr>
            <a:r>
              <a:rPr lang="en-US" sz="800" dirty="0"/>
              <a:t>        - After giving away 3 apples, Lisa has a certain number of apples left (from task a)</a:t>
            </a:r>
          </a:p>
          <a:p>
            <a:pPr marL="0" indent="0">
              <a:spcBef>
                <a:spcPts val="400"/>
              </a:spcBef>
              <a:buNone/>
            </a:pPr>
            <a:r>
              <a:rPr lang="en-US" sz="800" dirty="0"/>
              <a:t>        - She then buys 5 more apples</a:t>
            </a:r>
          </a:p>
          <a:p>
            <a:pPr marL="0" indent="0">
              <a:spcBef>
                <a:spcPts val="400"/>
              </a:spcBef>
              <a:buNone/>
            </a:pPr>
            <a:r>
              <a:rPr lang="en-US" sz="800" dirty="0"/>
              <a:t>        - Add the number of apples bought to the remaining number of apples</a:t>
            </a:r>
          </a:p>
          <a:p>
            <a:pPr>
              <a:spcBef>
                <a:spcPts val="400"/>
              </a:spcBef>
            </a:pPr>
            <a:endParaRPr lang="en-US" sz="800" dirty="0"/>
          </a:p>
          <a:p>
            <a:pPr marL="0" indent="0">
              <a:spcBef>
                <a:spcPts val="400"/>
              </a:spcBef>
              <a:buNone/>
            </a:pPr>
            <a:r>
              <a:rPr lang="en-US" sz="800" dirty="0"/>
              <a:t>2. Critical thinking:</a:t>
            </a:r>
          </a:p>
          <a:p>
            <a:pPr marL="0" indent="0">
              <a:spcBef>
                <a:spcPts val="400"/>
              </a:spcBef>
              <a:buNone/>
            </a:pPr>
            <a:endParaRPr lang="en-US" sz="800" dirty="0"/>
          </a:p>
          <a:p>
            <a:pPr marL="0" indent="0">
              <a:spcBef>
                <a:spcPts val="400"/>
              </a:spcBef>
              <a:buNone/>
            </a:pPr>
            <a:r>
              <a:rPr lang="en-US" sz="800" dirty="0"/>
              <a:t>    a) Confirm that the problem is understood correctly:</a:t>
            </a:r>
          </a:p>
          <a:p>
            <a:pPr marL="0" indent="0">
              <a:spcBef>
                <a:spcPts val="400"/>
              </a:spcBef>
              <a:buNone/>
            </a:pPr>
            <a:r>
              <a:rPr lang="en-US" sz="800" dirty="0"/>
              <a:t>        - Lisa starts with 10 apples</a:t>
            </a:r>
          </a:p>
          <a:p>
            <a:pPr marL="0" indent="0">
              <a:spcBef>
                <a:spcPts val="400"/>
              </a:spcBef>
              <a:buNone/>
            </a:pPr>
            <a:r>
              <a:rPr lang="en-US" sz="800" dirty="0"/>
              <a:t>        - She gives 3 apples away</a:t>
            </a:r>
          </a:p>
          <a:p>
            <a:pPr marL="0" indent="0">
              <a:spcBef>
                <a:spcPts val="400"/>
              </a:spcBef>
              <a:buNone/>
            </a:pPr>
            <a:r>
              <a:rPr lang="en-US" sz="800" dirty="0"/>
              <a:t>        - She buys 5 more apples</a:t>
            </a:r>
          </a:p>
          <a:p>
            <a:pPr>
              <a:spcBef>
                <a:spcPts val="400"/>
              </a:spcBef>
            </a:pPr>
            <a:endParaRPr lang="en-US" sz="800" dirty="0"/>
          </a:p>
          <a:p>
            <a:pPr marL="0" indent="0">
              <a:spcBef>
                <a:spcPts val="400"/>
              </a:spcBef>
              <a:buNone/>
            </a:pPr>
            <a:r>
              <a:rPr lang="en-US" sz="800" dirty="0"/>
              <a:t>    b) Ensure that the order of operations is followed correctly:</a:t>
            </a:r>
          </a:p>
          <a:p>
            <a:pPr marL="0" indent="0">
              <a:spcBef>
                <a:spcPts val="400"/>
              </a:spcBef>
              <a:buNone/>
            </a:pPr>
            <a:r>
              <a:rPr lang="en-US" sz="800" dirty="0"/>
              <a:t>        - First, subtract the apples given away</a:t>
            </a:r>
          </a:p>
          <a:p>
            <a:pPr marL="0" indent="0">
              <a:spcBef>
                <a:spcPts val="400"/>
              </a:spcBef>
              <a:buNone/>
            </a:pPr>
            <a:r>
              <a:rPr lang="en-US" sz="800" dirty="0"/>
              <a:t>        - Then, add the apples bought</a:t>
            </a:r>
          </a:p>
          <a:p>
            <a:pPr>
              <a:spcBef>
                <a:spcPts val="400"/>
              </a:spcBef>
            </a:pPr>
            <a:endParaRPr lang="en-US" sz="800" dirty="0"/>
          </a:p>
          <a:p>
            <a:pPr marL="0" indent="0">
              <a:spcBef>
                <a:spcPts val="400"/>
              </a:spcBef>
              <a:buNone/>
            </a:pPr>
            <a:r>
              <a:rPr lang="en-US" sz="800" dirty="0"/>
              <a:t>    c) Double-check the calculations:</a:t>
            </a:r>
          </a:p>
          <a:p>
            <a:pPr marL="0" indent="0">
              <a:spcBef>
                <a:spcPts val="400"/>
              </a:spcBef>
              <a:buNone/>
            </a:pPr>
            <a:r>
              <a:rPr lang="en-US" sz="800" dirty="0"/>
              <a:t>        - Verify that the correct number of apples was subtracted</a:t>
            </a:r>
          </a:p>
          <a:p>
            <a:pPr marL="0" indent="0">
              <a:spcBef>
                <a:spcPts val="400"/>
              </a:spcBef>
              <a:buNone/>
            </a:pPr>
            <a:r>
              <a:rPr lang="en-US" sz="800" dirty="0"/>
              <a:t>        - Verify that the correct number of apples was added</a:t>
            </a:r>
          </a:p>
          <a:p>
            <a:pPr>
              <a:spcBef>
                <a:spcPts val="400"/>
              </a:spcBef>
            </a:pPr>
            <a:endParaRPr lang="en-US" sz="800" dirty="0"/>
          </a:p>
          <a:p>
            <a:pPr marL="0" indent="0">
              <a:spcBef>
                <a:spcPts val="400"/>
              </a:spcBef>
              <a:buNone/>
            </a:pPr>
            <a:r>
              <a:rPr lang="en-US" sz="800" dirty="0"/>
              <a:t>By following this reasoning structure, you can solve the problem by breaking it down into smaller tasks, applying critical thinking, and double-checking your calculations. The final answer should be accurate and based on sound reasoning.</a:t>
            </a:r>
          </a:p>
          <a:p>
            <a:pPr>
              <a:spcBef>
                <a:spcPts val="400"/>
              </a:spcBef>
            </a:pPr>
            <a:endParaRPr lang="en-US" sz="800" dirty="0"/>
          </a:p>
          <a:p>
            <a:pPr>
              <a:spcBef>
                <a:spcPts val="400"/>
              </a:spcBef>
            </a:pPr>
            <a:endParaRPr lang="en-US" sz="800" dirty="0"/>
          </a:p>
        </p:txBody>
      </p:sp>
      <p:sp>
        <p:nvSpPr>
          <p:cNvPr id="5" name="Content Placeholder 2">
            <a:extLst>
              <a:ext uri="{FF2B5EF4-FFF2-40B4-BE49-F238E27FC236}">
                <a16:creationId xmlns:a16="http://schemas.microsoft.com/office/drawing/2014/main" id="{793FF00C-AEB8-0344-8A2D-ACAA2623E8A9}"/>
              </a:ext>
            </a:extLst>
          </p:cNvPr>
          <p:cNvSpPr txBox="1">
            <a:spLocks/>
          </p:cNvSpPr>
          <p:nvPr/>
        </p:nvSpPr>
        <p:spPr>
          <a:xfrm>
            <a:off x="8745004" y="2002068"/>
            <a:ext cx="3367197" cy="476541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400"/>
              </a:spcBef>
              <a:buNone/>
            </a:pPr>
            <a:r>
              <a:rPr lang="en-US" sz="800" b="1" dirty="0"/>
              <a:t>Stage 2: </a:t>
            </a:r>
            <a:r>
              <a:rPr lang="en-US" sz="800" b="1" dirty="0">
                <a:solidFill>
                  <a:schemeClr val="accent1"/>
                </a:solidFill>
              </a:rPr>
              <a:t>Final Result:</a:t>
            </a:r>
          </a:p>
          <a:p>
            <a:pPr marL="0" indent="0">
              <a:spcBef>
                <a:spcPts val="400"/>
              </a:spcBef>
              <a:buNone/>
            </a:pPr>
            <a:r>
              <a:rPr lang="en-US" sz="800" dirty="0"/>
              <a:t>1. Breaking down the problem:</a:t>
            </a:r>
          </a:p>
          <a:p>
            <a:pPr marL="0" indent="0">
              <a:spcBef>
                <a:spcPts val="400"/>
              </a:spcBef>
              <a:buNone/>
            </a:pPr>
            <a:endParaRPr lang="en-US" sz="800" dirty="0"/>
          </a:p>
          <a:p>
            <a:pPr marL="0" indent="0">
              <a:spcBef>
                <a:spcPts val="400"/>
              </a:spcBef>
              <a:buNone/>
            </a:pPr>
            <a:r>
              <a:rPr lang="en-US" sz="800" dirty="0"/>
              <a:t>    a) Calculate how many apples Lisa has after giving 3 to her friend:</a:t>
            </a:r>
          </a:p>
          <a:p>
            <a:pPr marL="0" indent="0">
              <a:spcBef>
                <a:spcPts val="400"/>
              </a:spcBef>
              <a:buNone/>
            </a:pPr>
            <a:r>
              <a:rPr lang="en-US" sz="800" dirty="0"/>
              <a:t>        - Lisa starts with 10 apples</a:t>
            </a:r>
          </a:p>
          <a:p>
            <a:pPr marL="0" indent="0">
              <a:spcBef>
                <a:spcPts val="400"/>
              </a:spcBef>
              <a:buNone/>
            </a:pPr>
            <a:r>
              <a:rPr lang="en-US" sz="800" dirty="0"/>
              <a:t>        - She gives away 3 apples</a:t>
            </a:r>
          </a:p>
          <a:p>
            <a:pPr marL="231775" indent="-231775">
              <a:spcBef>
                <a:spcPts val="400"/>
              </a:spcBef>
              <a:buNone/>
            </a:pPr>
            <a:r>
              <a:rPr lang="en-US" sz="800" dirty="0"/>
              <a:t>        - Subtract the number of apples given away from the initial number of apples: 10 - 3 = 7 apples</a:t>
            </a:r>
          </a:p>
          <a:p>
            <a:pPr>
              <a:spcBef>
                <a:spcPts val="400"/>
              </a:spcBef>
            </a:pPr>
            <a:endParaRPr lang="en-US" sz="800" dirty="0"/>
          </a:p>
          <a:p>
            <a:pPr marL="0" indent="0">
              <a:spcBef>
                <a:spcPts val="400"/>
              </a:spcBef>
              <a:buNone/>
            </a:pPr>
            <a:r>
              <a:rPr lang="en-US" sz="800" dirty="0"/>
              <a:t>    b) Calculate how many apples Lisa has after buying 5 more apples from the store:</a:t>
            </a:r>
          </a:p>
          <a:p>
            <a:pPr marL="0" indent="0">
              <a:spcBef>
                <a:spcPts val="400"/>
              </a:spcBef>
              <a:buNone/>
            </a:pPr>
            <a:r>
              <a:rPr lang="en-US" sz="800" dirty="0"/>
              <a:t>        - After giving away 3 apples, Lisa has 7 apples left (from task a)</a:t>
            </a:r>
          </a:p>
          <a:p>
            <a:pPr marL="0" indent="0">
              <a:spcBef>
                <a:spcPts val="400"/>
              </a:spcBef>
              <a:buNone/>
            </a:pPr>
            <a:r>
              <a:rPr lang="en-US" sz="800" dirty="0"/>
              <a:t>        - She then buys 5 more apples</a:t>
            </a:r>
          </a:p>
          <a:p>
            <a:pPr marL="231775" indent="-231775">
              <a:spcBef>
                <a:spcPts val="400"/>
              </a:spcBef>
              <a:buNone/>
            </a:pPr>
            <a:r>
              <a:rPr lang="en-US" sz="800" dirty="0"/>
              <a:t>        - Add the number of apples bought to the remaining number of apples: 7 + 5 = 12 apples</a:t>
            </a:r>
          </a:p>
          <a:p>
            <a:pPr>
              <a:spcBef>
                <a:spcPts val="400"/>
              </a:spcBef>
            </a:pPr>
            <a:endParaRPr lang="en-US" sz="800" dirty="0"/>
          </a:p>
          <a:p>
            <a:pPr marL="0" indent="0">
              <a:spcBef>
                <a:spcPts val="400"/>
              </a:spcBef>
              <a:buNone/>
            </a:pPr>
            <a:r>
              <a:rPr lang="en-US" sz="800" dirty="0"/>
              <a:t>2. Critical thinking:</a:t>
            </a:r>
          </a:p>
          <a:p>
            <a:pPr>
              <a:spcBef>
                <a:spcPts val="400"/>
              </a:spcBef>
            </a:pPr>
            <a:endParaRPr lang="en-US" sz="800" dirty="0"/>
          </a:p>
          <a:p>
            <a:pPr marL="0" indent="0">
              <a:spcBef>
                <a:spcPts val="400"/>
              </a:spcBef>
              <a:buNone/>
            </a:pPr>
            <a:r>
              <a:rPr lang="en-US" sz="800" dirty="0"/>
              <a:t>    a) Confirm that the problem is understood correctly:</a:t>
            </a:r>
          </a:p>
          <a:p>
            <a:pPr marL="0" indent="0">
              <a:spcBef>
                <a:spcPts val="400"/>
              </a:spcBef>
              <a:buNone/>
            </a:pPr>
            <a:r>
              <a:rPr lang="en-US" sz="800" dirty="0"/>
              <a:t>        - Lisa starts with 10 apples</a:t>
            </a:r>
          </a:p>
          <a:p>
            <a:pPr marL="0" indent="0">
              <a:spcBef>
                <a:spcPts val="400"/>
              </a:spcBef>
              <a:buNone/>
            </a:pPr>
            <a:r>
              <a:rPr lang="en-US" sz="800" dirty="0"/>
              <a:t>        - She gives 3 apples away</a:t>
            </a:r>
          </a:p>
          <a:p>
            <a:pPr marL="0" indent="0">
              <a:spcBef>
                <a:spcPts val="400"/>
              </a:spcBef>
              <a:buNone/>
            </a:pPr>
            <a:r>
              <a:rPr lang="en-US" sz="800" dirty="0"/>
              <a:t>        - She buys 5 more apples</a:t>
            </a:r>
          </a:p>
          <a:p>
            <a:pPr>
              <a:spcBef>
                <a:spcPts val="400"/>
              </a:spcBef>
            </a:pPr>
            <a:endParaRPr lang="en-US" sz="800" dirty="0"/>
          </a:p>
          <a:p>
            <a:pPr marL="0" indent="0">
              <a:spcBef>
                <a:spcPts val="400"/>
              </a:spcBef>
              <a:buNone/>
            </a:pPr>
            <a:r>
              <a:rPr lang="en-US" sz="800" dirty="0"/>
              <a:t>    b) Ensure that the order of operations is followed correctly:</a:t>
            </a:r>
          </a:p>
          <a:p>
            <a:pPr marL="0" indent="0">
              <a:spcBef>
                <a:spcPts val="400"/>
              </a:spcBef>
              <a:buNone/>
            </a:pPr>
            <a:r>
              <a:rPr lang="en-US" sz="800" dirty="0"/>
              <a:t>        - First, subtract the apples given away (10 - 3)</a:t>
            </a:r>
          </a:p>
          <a:p>
            <a:pPr marL="0" indent="0">
              <a:spcBef>
                <a:spcPts val="400"/>
              </a:spcBef>
              <a:buNone/>
            </a:pPr>
            <a:r>
              <a:rPr lang="en-US" sz="800" dirty="0"/>
              <a:t>        - Then, add the apples bought (7 + 5)</a:t>
            </a:r>
          </a:p>
          <a:p>
            <a:pPr>
              <a:spcBef>
                <a:spcPts val="400"/>
              </a:spcBef>
            </a:pPr>
            <a:endParaRPr lang="en-US" sz="800" dirty="0"/>
          </a:p>
          <a:p>
            <a:pPr marL="0" indent="0">
              <a:spcBef>
                <a:spcPts val="400"/>
              </a:spcBef>
              <a:buNone/>
            </a:pPr>
            <a:r>
              <a:rPr lang="en-US" sz="800" dirty="0"/>
              <a:t>    c) Double-check the calculations:</a:t>
            </a:r>
          </a:p>
          <a:p>
            <a:pPr marL="0" indent="0">
              <a:spcBef>
                <a:spcPts val="400"/>
              </a:spcBef>
              <a:buNone/>
            </a:pPr>
            <a:r>
              <a:rPr lang="en-US" sz="800" dirty="0"/>
              <a:t>        - Verify that the correct number of apples was subtracted (10 - 3 = 7)</a:t>
            </a:r>
          </a:p>
          <a:p>
            <a:pPr marL="0" indent="0">
              <a:spcBef>
                <a:spcPts val="400"/>
              </a:spcBef>
              <a:buNone/>
            </a:pPr>
            <a:r>
              <a:rPr lang="en-US" sz="800" dirty="0"/>
              <a:t>        - Verify that the correct number of apples was added (7 + 5 = 12)</a:t>
            </a:r>
          </a:p>
          <a:p>
            <a:pPr>
              <a:spcBef>
                <a:spcPts val="400"/>
              </a:spcBef>
            </a:pPr>
            <a:endParaRPr lang="en-US" sz="800" dirty="0"/>
          </a:p>
          <a:p>
            <a:pPr marL="0" indent="0">
              <a:spcBef>
                <a:spcPts val="400"/>
              </a:spcBef>
              <a:buNone/>
            </a:pPr>
            <a:r>
              <a:rPr lang="en-US" sz="800" dirty="0"/>
              <a:t>Final answer: Lisa has 12 apples now.</a:t>
            </a:r>
          </a:p>
          <a:p>
            <a:pPr marL="0" indent="0">
              <a:spcBef>
                <a:spcPts val="400"/>
              </a:spcBef>
              <a:buNone/>
            </a:pPr>
            <a:endParaRPr lang="en-US" sz="800" dirty="0"/>
          </a:p>
        </p:txBody>
      </p:sp>
      <p:cxnSp>
        <p:nvCxnSpPr>
          <p:cNvPr id="10" name="Straight Connector 9">
            <a:extLst>
              <a:ext uri="{FF2B5EF4-FFF2-40B4-BE49-F238E27FC236}">
                <a16:creationId xmlns:a16="http://schemas.microsoft.com/office/drawing/2014/main" id="{764ABA3A-267D-BB1C-1329-1ACCDD42AA6B}"/>
              </a:ext>
            </a:extLst>
          </p:cNvPr>
          <p:cNvCxnSpPr/>
          <p:nvPr/>
        </p:nvCxnSpPr>
        <p:spPr>
          <a:xfrm>
            <a:off x="4642338" y="2445614"/>
            <a:ext cx="0" cy="39227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55BE0BF-DA18-8962-DA60-C367F941073F}"/>
              </a:ext>
            </a:extLst>
          </p:cNvPr>
          <p:cNvCxnSpPr/>
          <p:nvPr/>
        </p:nvCxnSpPr>
        <p:spPr>
          <a:xfrm>
            <a:off x="8409053" y="2445614"/>
            <a:ext cx="0" cy="3922722"/>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D564CE4-421B-9B52-DD48-78071869034D}"/>
              </a:ext>
            </a:extLst>
          </p:cNvPr>
          <p:cNvSpPr txBox="1"/>
          <p:nvPr/>
        </p:nvSpPr>
        <p:spPr>
          <a:xfrm>
            <a:off x="8308055" y="211236"/>
            <a:ext cx="4098568" cy="307777"/>
          </a:xfrm>
          <a:prstGeom prst="rect">
            <a:avLst/>
          </a:prstGeom>
          <a:noFill/>
        </p:spPr>
        <p:txBody>
          <a:bodyPr wrap="square">
            <a:spAutoFit/>
          </a:bodyPr>
          <a:lstStyle/>
          <a:p>
            <a:r>
              <a:rPr lang="en-US" sz="1400" dirty="0">
                <a:solidFill>
                  <a:schemeClr val="bg1">
                    <a:lumMod val="65000"/>
                  </a:schemeClr>
                </a:solidFill>
              </a:rPr>
              <a:t>Source: https://</a:t>
            </a:r>
            <a:r>
              <a:rPr lang="en-US" sz="1400" dirty="0" err="1">
                <a:solidFill>
                  <a:schemeClr val="bg1">
                    <a:lumMod val="65000"/>
                  </a:schemeClr>
                </a:solidFill>
              </a:rPr>
              <a:t>github.com</a:t>
            </a:r>
            <a:r>
              <a:rPr lang="en-US" sz="1400" dirty="0">
                <a:solidFill>
                  <a:schemeClr val="bg1">
                    <a:lumMod val="65000"/>
                  </a:schemeClr>
                </a:solidFill>
              </a:rPr>
              <a:t>/</a:t>
            </a:r>
            <a:r>
              <a:rPr lang="en-US" sz="1400" dirty="0" err="1">
                <a:solidFill>
                  <a:schemeClr val="bg1">
                    <a:lumMod val="65000"/>
                  </a:schemeClr>
                </a:solidFill>
              </a:rPr>
              <a:t>catid</a:t>
            </a:r>
            <a:r>
              <a:rPr lang="en-US" sz="1400" dirty="0">
                <a:solidFill>
                  <a:schemeClr val="bg1">
                    <a:lumMod val="65000"/>
                  </a:schemeClr>
                </a:solidFill>
              </a:rPr>
              <a:t>/self-discover</a:t>
            </a:r>
          </a:p>
        </p:txBody>
      </p:sp>
    </p:spTree>
    <p:extLst>
      <p:ext uri="{BB962C8B-B14F-4D97-AF65-F5344CB8AC3E}">
        <p14:creationId xmlns:p14="http://schemas.microsoft.com/office/powerpoint/2010/main" val="3662550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8621C-4B69-CA54-FD55-E32EDBEA6DD4}"/>
              </a:ext>
            </a:extLst>
          </p:cNvPr>
          <p:cNvSpPr>
            <a:spLocks noGrp="1"/>
          </p:cNvSpPr>
          <p:nvPr>
            <p:ph type="title"/>
          </p:nvPr>
        </p:nvSpPr>
        <p:spPr/>
        <p:txBody>
          <a:bodyPr/>
          <a:lstStyle/>
          <a:p>
            <a:r>
              <a:rPr lang="en-US" dirty="0"/>
              <a:t>Example</a:t>
            </a:r>
          </a:p>
        </p:txBody>
      </p:sp>
      <p:pic>
        <p:nvPicPr>
          <p:cNvPr id="4" name="Picture 3">
            <a:extLst>
              <a:ext uri="{FF2B5EF4-FFF2-40B4-BE49-F238E27FC236}">
                <a16:creationId xmlns:a16="http://schemas.microsoft.com/office/drawing/2014/main" id="{A6A41070-94FA-3EB7-F263-D02DFE7439F9}"/>
              </a:ext>
            </a:extLst>
          </p:cNvPr>
          <p:cNvPicPr>
            <a:picLocks noChangeAspect="1"/>
          </p:cNvPicPr>
          <p:nvPr/>
        </p:nvPicPr>
        <p:blipFill>
          <a:blip r:embed="rId3"/>
          <a:stretch>
            <a:fillRect/>
          </a:stretch>
        </p:blipFill>
        <p:spPr>
          <a:xfrm>
            <a:off x="1308864" y="1371600"/>
            <a:ext cx="7772400" cy="4949210"/>
          </a:xfrm>
          <a:prstGeom prst="rect">
            <a:avLst/>
          </a:prstGeom>
        </p:spPr>
      </p:pic>
    </p:spTree>
    <p:extLst>
      <p:ext uri="{BB962C8B-B14F-4D97-AF65-F5344CB8AC3E}">
        <p14:creationId xmlns:p14="http://schemas.microsoft.com/office/powerpoint/2010/main" val="3001817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180DD2-85BA-77AA-9407-BFA11691BDF7}"/>
              </a:ext>
            </a:extLst>
          </p:cNvPr>
          <p:cNvPicPr>
            <a:picLocks noChangeAspect="1"/>
          </p:cNvPicPr>
          <p:nvPr/>
        </p:nvPicPr>
        <p:blipFill>
          <a:blip r:embed="rId2"/>
          <a:stretch>
            <a:fillRect/>
          </a:stretch>
        </p:blipFill>
        <p:spPr>
          <a:xfrm>
            <a:off x="748147" y="645979"/>
            <a:ext cx="7772400" cy="5566041"/>
          </a:xfrm>
          <a:prstGeom prst="rect">
            <a:avLst/>
          </a:prstGeom>
        </p:spPr>
      </p:pic>
    </p:spTree>
    <p:extLst>
      <p:ext uri="{BB962C8B-B14F-4D97-AF65-F5344CB8AC3E}">
        <p14:creationId xmlns:p14="http://schemas.microsoft.com/office/powerpoint/2010/main" val="448848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694AC-5FBE-753F-4D9B-FB20FCB0B15F}"/>
              </a:ext>
            </a:extLst>
          </p:cNvPr>
          <p:cNvSpPr>
            <a:spLocks noGrp="1"/>
          </p:cNvSpPr>
          <p:nvPr>
            <p:ph type="title"/>
          </p:nvPr>
        </p:nvSpPr>
        <p:spPr/>
        <p:txBody>
          <a:bodyPr/>
          <a:lstStyle/>
          <a:p>
            <a:r>
              <a:rPr lang="en-US" dirty="0"/>
              <a:t>Evaluations on Big Bench-Hard</a:t>
            </a:r>
          </a:p>
        </p:txBody>
      </p:sp>
      <p:pic>
        <p:nvPicPr>
          <p:cNvPr id="4" name="Picture 3" descr="A table of numbers with text&#10;&#10;Description automatically generated">
            <a:extLst>
              <a:ext uri="{FF2B5EF4-FFF2-40B4-BE49-F238E27FC236}">
                <a16:creationId xmlns:a16="http://schemas.microsoft.com/office/drawing/2014/main" id="{5B3BFC4C-0FC7-47A1-2C48-D303809323F2}"/>
              </a:ext>
            </a:extLst>
          </p:cNvPr>
          <p:cNvPicPr>
            <a:picLocks noChangeAspect="1"/>
          </p:cNvPicPr>
          <p:nvPr/>
        </p:nvPicPr>
        <p:blipFill>
          <a:blip r:embed="rId2"/>
          <a:stretch>
            <a:fillRect/>
          </a:stretch>
        </p:blipFill>
        <p:spPr>
          <a:xfrm>
            <a:off x="422565" y="1630163"/>
            <a:ext cx="9490364" cy="4575711"/>
          </a:xfrm>
          <a:prstGeom prst="rect">
            <a:avLst/>
          </a:prstGeom>
        </p:spPr>
      </p:pic>
    </p:spTree>
    <p:extLst>
      <p:ext uri="{BB962C8B-B14F-4D97-AF65-F5344CB8AC3E}">
        <p14:creationId xmlns:p14="http://schemas.microsoft.com/office/powerpoint/2010/main" val="7424756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with numbers and colored dots&#10;&#10;Description automatically generated with medium confidence">
            <a:extLst>
              <a:ext uri="{FF2B5EF4-FFF2-40B4-BE49-F238E27FC236}">
                <a16:creationId xmlns:a16="http://schemas.microsoft.com/office/drawing/2014/main" id="{2899ABFD-CAE2-93E4-A0BF-BA45BA1D34EF}"/>
              </a:ext>
            </a:extLst>
          </p:cNvPr>
          <p:cNvPicPr>
            <a:picLocks noChangeAspect="1"/>
          </p:cNvPicPr>
          <p:nvPr/>
        </p:nvPicPr>
        <p:blipFill>
          <a:blip r:embed="rId2"/>
          <a:stretch>
            <a:fillRect/>
          </a:stretch>
        </p:blipFill>
        <p:spPr>
          <a:xfrm>
            <a:off x="390525" y="908038"/>
            <a:ext cx="9429750" cy="4427562"/>
          </a:xfrm>
          <a:prstGeom prst="rect">
            <a:avLst/>
          </a:prstGeom>
        </p:spPr>
      </p:pic>
    </p:spTree>
    <p:extLst>
      <p:ext uri="{BB962C8B-B14F-4D97-AF65-F5344CB8AC3E}">
        <p14:creationId xmlns:p14="http://schemas.microsoft.com/office/powerpoint/2010/main" val="3229806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82F5-6C4F-48FC-C572-D3743620A9E3}"/>
              </a:ext>
            </a:extLst>
          </p:cNvPr>
          <p:cNvSpPr>
            <a:spLocks noGrp="1"/>
          </p:cNvSpPr>
          <p:nvPr>
            <p:ph type="title"/>
          </p:nvPr>
        </p:nvSpPr>
        <p:spPr/>
        <p:txBody>
          <a:bodyPr/>
          <a:lstStyle/>
          <a:p>
            <a:r>
              <a:rPr lang="en-US" dirty="0"/>
              <a:t>Implementations</a:t>
            </a:r>
          </a:p>
        </p:txBody>
      </p:sp>
      <p:sp>
        <p:nvSpPr>
          <p:cNvPr id="3" name="Content Placeholder 2">
            <a:extLst>
              <a:ext uri="{FF2B5EF4-FFF2-40B4-BE49-F238E27FC236}">
                <a16:creationId xmlns:a16="http://schemas.microsoft.com/office/drawing/2014/main" id="{FDCD7470-5B5F-F173-A872-E80BCA35BCB5}"/>
              </a:ext>
            </a:extLst>
          </p:cNvPr>
          <p:cNvSpPr>
            <a:spLocks noGrp="1"/>
          </p:cNvSpPr>
          <p:nvPr>
            <p:ph idx="1"/>
          </p:nvPr>
        </p:nvSpPr>
        <p:spPr/>
        <p:txBody>
          <a:bodyPr/>
          <a:lstStyle/>
          <a:p>
            <a:endParaRPr lang="en-US" dirty="0"/>
          </a:p>
          <a:p>
            <a:r>
              <a:rPr lang="en-US" dirty="0" err="1"/>
              <a:t>Github</a:t>
            </a:r>
            <a:r>
              <a:rPr lang="en-US" dirty="0"/>
              <a:t>: </a:t>
            </a:r>
            <a:r>
              <a:rPr lang="en-US" dirty="0">
                <a:hlinkClick r:id="rId3"/>
              </a:rPr>
              <a:t>https://github.com/catid/self-discover</a:t>
            </a:r>
            <a:endParaRPr lang="en-US" dirty="0"/>
          </a:p>
          <a:p>
            <a:r>
              <a:rPr lang="en-US" dirty="0"/>
              <a:t>Llama Index: </a:t>
            </a:r>
            <a:r>
              <a:rPr lang="en-US" dirty="0">
                <a:hlinkClick r:id="rId4"/>
              </a:rPr>
              <a:t>https://llamahub.ai/l/llama-packs/llama-index-packs-self-discover?from=</a:t>
            </a:r>
            <a:endParaRPr lang="en-US" dirty="0"/>
          </a:p>
          <a:p>
            <a:endParaRPr lang="en-US" dirty="0"/>
          </a:p>
          <a:p>
            <a:endParaRPr lang="en-US" dirty="0"/>
          </a:p>
        </p:txBody>
      </p:sp>
      <p:pic>
        <p:nvPicPr>
          <p:cNvPr id="5" name="Picture 4" descr="A diagram of a process&#10;&#10;Description automatically generated">
            <a:extLst>
              <a:ext uri="{FF2B5EF4-FFF2-40B4-BE49-F238E27FC236}">
                <a16:creationId xmlns:a16="http://schemas.microsoft.com/office/drawing/2014/main" id="{C0B67389-FF90-EF6E-E97B-034494671EA9}"/>
              </a:ext>
            </a:extLst>
          </p:cNvPr>
          <p:cNvPicPr>
            <a:picLocks noChangeAspect="1"/>
          </p:cNvPicPr>
          <p:nvPr/>
        </p:nvPicPr>
        <p:blipFill>
          <a:blip r:embed="rId5"/>
          <a:stretch>
            <a:fillRect/>
          </a:stretch>
        </p:blipFill>
        <p:spPr>
          <a:xfrm>
            <a:off x="1181100" y="3706963"/>
            <a:ext cx="7772400" cy="2345309"/>
          </a:xfrm>
          <a:prstGeom prst="rect">
            <a:avLst/>
          </a:prstGeom>
        </p:spPr>
      </p:pic>
    </p:spTree>
    <p:extLst>
      <p:ext uri="{BB962C8B-B14F-4D97-AF65-F5344CB8AC3E}">
        <p14:creationId xmlns:p14="http://schemas.microsoft.com/office/powerpoint/2010/main" val="10965789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GitHub Logos and Usage · GitHub">
            <a:extLst>
              <a:ext uri="{FF2B5EF4-FFF2-40B4-BE49-F238E27FC236}">
                <a16:creationId xmlns:a16="http://schemas.microsoft.com/office/drawing/2014/main" id="{AA2C9551-151A-2BAD-87F0-480595B842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4967" y="4341065"/>
            <a:ext cx="701040" cy="70104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635C76F-41F4-AC80-BC8E-1DE78FBB4582}"/>
              </a:ext>
            </a:extLst>
          </p:cNvPr>
          <p:cNvSpPr txBox="1"/>
          <p:nvPr/>
        </p:nvSpPr>
        <p:spPr>
          <a:xfrm>
            <a:off x="4343279" y="2835006"/>
            <a:ext cx="5691850" cy="2308324"/>
          </a:xfrm>
          <a:prstGeom prst="rect">
            <a:avLst/>
          </a:prstGeom>
          <a:noFill/>
          <a:ln>
            <a:noFill/>
          </a:ln>
        </p:spPr>
        <p:txBody>
          <a:bodyPr wrap="square">
            <a:spAutoFit/>
          </a:bodyPr>
          <a:lstStyle/>
          <a:p>
            <a:r>
              <a:rPr lang="en-US" sz="1800" dirty="0">
                <a:hlinkClick r:id="rId3"/>
              </a:rPr>
              <a:t>youtube.com/@asimmunawar</a:t>
            </a:r>
            <a:r>
              <a:rPr lang="en-US" sz="1800" dirty="0"/>
              <a:t> </a:t>
            </a:r>
          </a:p>
          <a:p>
            <a:endParaRPr lang="en-US" dirty="0">
              <a:solidFill>
                <a:srgbClr val="065FD4"/>
              </a:solidFill>
              <a:latin typeface="Roboto" panose="02000000000000000000" pitchFamily="2" charset="0"/>
              <a:hlinkClick r:id="rId4"/>
            </a:endParaRPr>
          </a:p>
          <a:p>
            <a:r>
              <a:rPr lang="en-US" b="0" u="none" strike="noStrike" dirty="0">
                <a:solidFill>
                  <a:srgbClr val="065FD4"/>
                </a:solidFill>
                <a:effectLst/>
                <a:latin typeface="Roboto" panose="02000000000000000000" pitchFamily="2" charset="0"/>
                <a:hlinkClick r:id="rId4"/>
              </a:rPr>
              <a:t>x.com/asimunawar</a:t>
            </a:r>
            <a:endParaRPr lang="en-US" dirty="0">
              <a:effectLst/>
            </a:endParaRPr>
          </a:p>
          <a:p>
            <a:endParaRPr lang="en-US" b="0" u="none" strike="noStrike" dirty="0">
              <a:solidFill>
                <a:srgbClr val="065FD4"/>
              </a:solidFill>
              <a:effectLst/>
              <a:latin typeface="Roboto" panose="02000000000000000000" pitchFamily="2" charset="0"/>
              <a:hlinkClick r:id="rId5"/>
            </a:endParaRPr>
          </a:p>
          <a:p>
            <a:r>
              <a:rPr lang="en-US" b="0" u="none" strike="noStrike" dirty="0">
                <a:solidFill>
                  <a:srgbClr val="065FD4"/>
                </a:solidFill>
                <a:effectLst/>
                <a:latin typeface="Roboto" panose="02000000000000000000" pitchFamily="2" charset="0"/>
                <a:hlinkClick r:id="rId5"/>
              </a:rPr>
              <a:t>linkedin.com/in/asimmunawar</a:t>
            </a:r>
            <a:endParaRPr lang="en-US" b="0" u="none" strike="noStrike" dirty="0">
              <a:solidFill>
                <a:srgbClr val="065FD4"/>
              </a:solidFill>
              <a:effectLst/>
              <a:latin typeface="Roboto" panose="02000000000000000000" pitchFamily="2" charset="0"/>
            </a:endParaRPr>
          </a:p>
          <a:p>
            <a:endParaRPr lang="en-US" dirty="0">
              <a:solidFill>
                <a:srgbClr val="065FD4"/>
              </a:solidFill>
              <a:latin typeface="Roboto" panose="02000000000000000000" pitchFamily="2" charset="0"/>
            </a:endParaRPr>
          </a:p>
          <a:p>
            <a:r>
              <a:rPr lang="en-US" b="0" u="none" strike="noStrike" dirty="0">
                <a:solidFill>
                  <a:srgbClr val="065FD4"/>
                </a:solidFill>
                <a:effectLst/>
                <a:latin typeface="Roboto" panose="02000000000000000000" pitchFamily="2" charset="0"/>
                <a:hlinkClick r:id="rId6"/>
              </a:rPr>
              <a:t>https://asimmunawar.github.io/</a:t>
            </a:r>
            <a:r>
              <a:rPr lang="en-US" b="0" u="none" strike="noStrike" dirty="0">
                <a:solidFill>
                  <a:srgbClr val="065FD4"/>
                </a:solidFill>
                <a:effectLst/>
                <a:latin typeface="Roboto" panose="02000000000000000000" pitchFamily="2" charset="0"/>
              </a:rPr>
              <a:t> </a:t>
            </a:r>
            <a:r>
              <a:rPr lang="en-US" b="0" u="none" strike="noStrike" dirty="0">
                <a:solidFill>
                  <a:schemeClr val="bg1">
                    <a:lumMod val="75000"/>
                  </a:schemeClr>
                </a:solidFill>
                <a:effectLst/>
                <a:latin typeface="Roboto" panose="02000000000000000000" pitchFamily="2" charset="0"/>
              </a:rPr>
              <a:t>(Talks)</a:t>
            </a:r>
          </a:p>
          <a:p>
            <a:endParaRPr lang="en-US" b="0" u="none" strike="noStrike" dirty="0">
              <a:solidFill>
                <a:srgbClr val="065FD4"/>
              </a:solidFill>
              <a:effectLst/>
              <a:latin typeface="Roboto" panose="02000000000000000000" pitchFamily="2" charset="0"/>
            </a:endParaRPr>
          </a:p>
        </p:txBody>
      </p:sp>
      <p:pic>
        <p:nvPicPr>
          <p:cNvPr id="7" name="Picture 2" descr="X Logo, symbol, meaning, history, PNG, brand">
            <a:extLst>
              <a:ext uri="{FF2B5EF4-FFF2-40B4-BE49-F238E27FC236}">
                <a16:creationId xmlns:a16="http://schemas.microsoft.com/office/drawing/2014/main" id="{50FFDABB-4D78-FD78-1AF0-A052D2DFF1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66332" y="3389535"/>
            <a:ext cx="585843" cy="32953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Linkedin - Free social media icons">
            <a:extLst>
              <a:ext uri="{FF2B5EF4-FFF2-40B4-BE49-F238E27FC236}">
                <a16:creationId xmlns:a16="http://schemas.microsoft.com/office/drawing/2014/main" id="{FA163357-AA5B-497A-959D-A7EFD52E66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76279" y="3871017"/>
            <a:ext cx="398417" cy="3984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CA5BF4A-8125-97CF-3907-2147669C371A}"/>
              </a:ext>
            </a:extLst>
          </p:cNvPr>
          <p:cNvPicPr>
            <a:picLocks noChangeAspect="1"/>
          </p:cNvPicPr>
          <p:nvPr/>
        </p:nvPicPr>
        <p:blipFill>
          <a:blip r:embed="rId9"/>
          <a:stretch>
            <a:fillRect/>
          </a:stretch>
        </p:blipFill>
        <p:spPr>
          <a:xfrm>
            <a:off x="3599920" y="2812146"/>
            <a:ext cx="718668" cy="479112"/>
          </a:xfrm>
          <a:prstGeom prst="rect">
            <a:avLst/>
          </a:prstGeom>
        </p:spPr>
      </p:pic>
      <p:grpSp>
        <p:nvGrpSpPr>
          <p:cNvPr id="10" name="Group 9">
            <a:extLst>
              <a:ext uri="{FF2B5EF4-FFF2-40B4-BE49-F238E27FC236}">
                <a16:creationId xmlns:a16="http://schemas.microsoft.com/office/drawing/2014/main" id="{FEAECBBD-2FE4-5FC1-4A98-7A7BB51DC772}"/>
              </a:ext>
            </a:extLst>
          </p:cNvPr>
          <p:cNvGrpSpPr/>
          <p:nvPr/>
        </p:nvGrpSpPr>
        <p:grpSpPr>
          <a:xfrm>
            <a:off x="375697" y="2461315"/>
            <a:ext cx="2514156" cy="2486427"/>
            <a:chOff x="8233410" y="3292695"/>
            <a:chExt cx="1877631" cy="1856922"/>
          </a:xfrm>
        </p:grpSpPr>
        <p:pic>
          <p:nvPicPr>
            <p:cNvPr id="11" name="Picture 10">
              <a:extLst>
                <a:ext uri="{FF2B5EF4-FFF2-40B4-BE49-F238E27FC236}">
                  <a16:creationId xmlns:a16="http://schemas.microsoft.com/office/drawing/2014/main" id="{2DE29A49-69B6-3811-BD4A-07D4414E5E86}"/>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8233410" y="3292695"/>
              <a:ext cx="1877631" cy="1856922"/>
            </a:xfrm>
            <a:prstGeom prst="rect">
              <a:avLst/>
            </a:prstGeom>
          </p:spPr>
        </p:pic>
        <p:pic>
          <p:nvPicPr>
            <p:cNvPr id="12" name="Picture 11" descr="Linkedin - Free social media icons">
              <a:extLst>
                <a:ext uri="{FF2B5EF4-FFF2-40B4-BE49-F238E27FC236}">
                  <a16:creationId xmlns:a16="http://schemas.microsoft.com/office/drawing/2014/main" id="{B082EA68-2C05-3719-343A-9E070EB24C2A}"/>
                </a:ext>
              </a:extLst>
            </p:cNvPr>
            <p:cNvPicPr>
              <a:picLocks noChangeAspect="1" noChangeArrowheads="1"/>
            </p:cNvPicPr>
            <p:nvPr/>
          </p:nvPicPr>
          <p:blipFill>
            <a:blip r:embed="rId8">
              <a:biLevel thresh="50000"/>
              <a:extLst>
                <a:ext uri="{28A0092B-C50C-407E-A947-70E740481C1C}">
                  <a14:useLocalDpi xmlns:a14="http://schemas.microsoft.com/office/drawing/2010/main" val="0"/>
                </a:ext>
              </a:extLst>
            </a:blip>
            <a:srcRect/>
            <a:stretch>
              <a:fillRect/>
            </a:stretch>
          </p:blipFill>
          <p:spPr bwMode="auto">
            <a:xfrm>
              <a:off x="8964314" y="4092708"/>
              <a:ext cx="398417" cy="398417"/>
            </a:xfrm>
            <a:prstGeom prst="rect">
              <a:avLst/>
            </a:prstGeom>
            <a:solidFill>
              <a:schemeClr val="bg1"/>
            </a:solidFill>
          </p:spPr>
        </p:pic>
      </p:grpSp>
      <p:sp>
        <p:nvSpPr>
          <p:cNvPr id="13" name="TextBox 12">
            <a:extLst>
              <a:ext uri="{FF2B5EF4-FFF2-40B4-BE49-F238E27FC236}">
                <a16:creationId xmlns:a16="http://schemas.microsoft.com/office/drawing/2014/main" id="{BEB60386-9313-FD09-6269-8E8C1E3D1594}"/>
              </a:ext>
            </a:extLst>
          </p:cNvPr>
          <p:cNvSpPr txBox="1"/>
          <p:nvPr/>
        </p:nvSpPr>
        <p:spPr>
          <a:xfrm>
            <a:off x="438409" y="4875629"/>
            <a:ext cx="2388731" cy="523220"/>
          </a:xfrm>
          <a:prstGeom prst="rect">
            <a:avLst/>
          </a:prstGeom>
          <a:noFill/>
        </p:spPr>
        <p:txBody>
          <a:bodyPr wrap="none" rtlCol="0">
            <a:spAutoFit/>
          </a:bodyPr>
          <a:lstStyle/>
          <a:p>
            <a:r>
              <a:rPr lang="en-US" sz="2800" dirty="0"/>
              <a:t>Asim Munawar</a:t>
            </a:r>
          </a:p>
        </p:txBody>
      </p:sp>
      <p:sp>
        <p:nvSpPr>
          <p:cNvPr id="15" name="TextBox 14">
            <a:extLst>
              <a:ext uri="{FF2B5EF4-FFF2-40B4-BE49-F238E27FC236}">
                <a16:creationId xmlns:a16="http://schemas.microsoft.com/office/drawing/2014/main" id="{565D3BEB-8618-CB99-1AFC-B8CA81A95664}"/>
              </a:ext>
            </a:extLst>
          </p:cNvPr>
          <p:cNvSpPr txBox="1"/>
          <p:nvPr/>
        </p:nvSpPr>
        <p:spPr>
          <a:xfrm>
            <a:off x="4350698" y="4718939"/>
            <a:ext cx="3232936" cy="646331"/>
          </a:xfrm>
          <a:prstGeom prst="rect">
            <a:avLst/>
          </a:prstGeom>
          <a:noFill/>
        </p:spPr>
        <p:txBody>
          <a:bodyPr wrap="none" rtlCol="0">
            <a:spAutoFit/>
          </a:bodyPr>
          <a:lstStyle/>
          <a:p>
            <a:r>
              <a:rPr lang="en-US" sz="3600" b="1" dirty="0">
                <a:solidFill>
                  <a:schemeClr val="accent2"/>
                </a:solidFill>
              </a:rPr>
              <a:t>Download PPTX</a:t>
            </a:r>
          </a:p>
        </p:txBody>
      </p:sp>
    </p:spTree>
    <p:extLst>
      <p:ext uri="{BB962C8B-B14F-4D97-AF65-F5344CB8AC3E}">
        <p14:creationId xmlns:p14="http://schemas.microsoft.com/office/powerpoint/2010/main" val="187160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A3703-2B75-6365-9950-4492C303B528}"/>
              </a:ext>
            </a:extLst>
          </p:cNvPr>
          <p:cNvSpPr>
            <a:spLocks noGrp="1"/>
          </p:cNvSpPr>
          <p:nvPr>
            <p:ph type="title"/>
          </p:nvPr>
        </p:nvSpPr>
        <p:spPr/>
        <p:txBody>
          <a:bodyPr/>
          <a:lstStyle/>
          <a:p>
            <a:r>
              <a:rPr lang="en-US" dirty="0"/>
              <a:t>Overview</a:t>
            </a:r>
          </a:p>
        </p:txBody>
      </p:sp>
      <p:sp>
        <p:nvSpPr>
          <p:cNvPr id="7" name="Content Placeholder 6">
            <a:extLst>
              <a:ext uri="{FF2B5EF4-FFF2-40B4-BE49-F238E27FC236}">
                <a16:creationId xmlns:a16="http://schemas.microsoft.com/office/drawing/2014/main" id="{B01692D0-17DD-4C6E-A2D8-6BCF4A5E021E}"/>
              </a:ext>
            </a:extLst>
          </p:cNvPr>
          <p:cNvSpPr>
            <a:spLocks noGrp="1"/>
          </p:cNvSpPr>
          <p:nvPr>
            <p:ph idx="1"/>
          </p:nvPr>
        </p:nvSpPr>
        <p:spPr>
          <a:xfrm>
            <a:off x="838200" y="1411550"/>
            <a:ext cx="8865637" cy="5302071"/>
          </a:xfrm>
        </p:spPr>
        <p:txBody>
          <a:bodyPr>
            <a:normAutofit fontScale="92500" lnSpcReduction="10000"/>
          </a:bodyPr>
          <a:lstStyle/>
          <a:p>
            <a:r>
              <a:rPr lang="en-US" sz="2400" dirty="0">
                <a:latin typeface="NimbusRomNo9L"/>
              </a:rPr>
              <a:t>A</a:t>
            </a:r>
            <a:r>
              <a:rPr lang="en-US" sz="2400" dirty="0">
                <a:effectLst/>
                <a:latin typeface="NimbusRomNo9L"/>
              </a:rPr>
              <a:t> general frame-work for LLMs to self-discover the task-intrinsic reasoning structures to tackle complex reasoning problems that are challenging for typical prompting methods. </a:t>
            </a:r>
          </a:p>
          <a:p>
            <a:r>
              <a:rPr lang="en-US" sz="2400" dirty="0">
                <a:effectLst/>
                <a:latin typeface="NimbusRomNo9L"/>
              </a:rPr>
              <a:t>Core to the framework is a </a:t>
            </a:r>
            <a:r>
              <a:rPr lang="en-US" sz="2400" dirty="0">
                <a:solidFill>
                  <a:schemeClr val="accent1"/>
                </a:solidFill>
                <a:effectLst/>
                <a:latin typeface="NimbusRomNo9L"/>
              </a:rPr>
              <a:t>self-discovery process </a:t>
            </a:r>
            <a:r>
              <a:rPr lang="en-US" sz="2400" dirty="0">
                <a:effectLst/>
                <a:latin typeface="NimbusRomNo9L"/>
              </a:rPr>
              <a:t>where LLMs select multiple atomic reasoning modules such as critical thinking and step-by-step thinking and compose them into an explicit reasoning structure for LLMs to follow during decoding. </a:t>
            </a:r>
          </a:p>
          <a:p>
            <a:endParaRPr lang="en-US" sz="2400" dirty="0">
              <a:latin typeface="NimbusRomNo9L"/>
            </a:endParaRPr>
          </a:p>
          <a:p>
            <a:r>
              <a:rPr lang="en-US" sz="2400" dirty="0">
                <a:latin typeface="NimbusRomNo9L"/>
              </a:rPr>
              <a:t>S</a:t>
            </a:r>
            <a:r>
              <a:rPr lang="en-US" sz="2400" dirty="0">
                <a:effectLst/>
                <a:latin typeface="NimbusRomNo9L"/>
              </a:rPr>
              <a:t>ubstantially improves GPT-4 and </a:t>
            </a:r>
            <a:r>
              <a:rPr lang="en-US" sz="2400" dirty="0" err="1">
                <a:effectLst/>
                <a:latin typeface="NimbusRomNo9L"/>
              </a:rPr>
              <a:t>PaLM</a:t>
            </a:r>
            <a:r>
              <a:rPr lang="en-US" sz="2400" dirty="0">
                <a:effectLst/>
                <a:latin typeface="NimbusRomNo9L"/>
              </a:rPr>
              <a:t> 2’s performance on challenging reasoning benchmarks such as </a:t>
            </a:r>
            <a:r>
              <a:rPr lang="en-US" sz="2400" dirty="0" err="1">
                <a:effectLst/>
                <a:latin typeface="NimbusRomNo9L"/>
              </a:rPr>
              <a:t>BigBench</a:t>
            </a:r>
            <a:r>
              <a:rPr lang="en-US" sz="2400" dirty="0">
                <a:effectLst/>
                <a:latin typeface="NimbusRomNo9L"/>
              </a:rPr>
              <a:t>-Hard, grounded agent reasoning, and MATH, by as much as </a:t>
            </a:r>
            <a:r>
              <a:rPr lang="en-US" sz="2400" dirty="0">
                <a:solidFill>
                  <a:schemeClr val="accent1"/>
                </a:solidFill>
                <a:effectLst/>
                <a:latin typeface="NimbusRomNo9L"/>
              </a:rPr>
              <a:t>32% compared to Chain of Thought (</a:t>
            </a:r>
            <a:r>
              <a:rPr lang="en-US" sz="2400" dirty="0" err="1">
                <a:solidFill>
                  <a:schemeClr val="accent1"/>
                </a:solidFill>
                <a:effectLst/>
                <a:latin typeface="NimbusRomNo9L"/>
              </a:rPr>
              <a:t>CoT</a:t>
            </a:r>
            <a:r>
              <a:rPr lang="en-US" sz="2400" dirty="0">
                <a:solidFill>
                  <a:schemeClr val="accent1"/>
                </a:solidFill>
                <a:effectLst/>
                <a:latin typeface="NimbusRomNo9L"/>
              </a:rPr>
              <a:t>). </a:t>
            </a:r>
            <a:endParaRPr lang="en-US" sz="2400" dirty="0">
              <a:latin typeface="NimbusRomNo9L"/>
            </a:endParaRPr>
          </a:p>
          <a:p>
            <a:r>
              <a:rPr lang="en-US" sz="2400" dirty="0">
                <a:effectLst/>
                <a:latin typeface="NimbusRomNo9L"/>
              </a:rPr>
              <a:t>Outperforms inference-intensive methods such as </a:t>
            </a:r>
            <a:r>
              <a:rPr lang="en-US" sz="2400" dirty="0" err="1">
                <a:effectLst/>
                <a:latin typeface="NimbusRomNo9L"/>
              </a:rPr>
              <a:t>CoT</a:t>
            </a:r>
            <a:r>
              <a:rPr lang="en-US" sz="2400" dirty="0">
                <a:effectLst/>
                <a:latin typeface="NimbusRomNo9L"/>
              </a:rPr>
              <a:t>-Self-Consistency by more than 20%, while requiring 10-40x fewer inference compute. </a:t>
            </a:r>
          </a:p>
          <a:p>
            <a:r>
              <a:rPr lang="en-US" sz="2400" dirty="0">
                <a:effectLst/>
                <a:latin typeface="NimbusRomNo9L"/>
              </a:rPr>
              <a:t>Universally applicable across model families.</a:t>
            </a:r>
            <a:endParaRPr lang="en-US" sz="2400" dirty="0"/>
          </a:p>
        </p:txBody>
      </p:sp>
    </p:spTree>
    <p:extLst>
      <p:ext uri="{BB962C8B-B14F-4D97-AF65-F5344CB8AC3E}">
        <p14:creationId xmlns:p14="http://schemas.microsoft.com/office/powerpoint/2010/main" val="3422565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E26A5D-863F-C1C6-BC28-FE49A6BA893E}"/>
              </a:ext>
            </a:extLst>
          </p:cNvPr>
          <p:cNvSpPr>
            <a:spLocks noGrp="1"/>
          </p:cNvSpPr>
          <p:nvPr>
            <p:ph type="title"/>
          </p:nvPr>
        </p:nvSpPr>
        <p:spPr/>
        <p:txBody>
          <a:bodyPr/>
          <a:lstStyle/>
          <a:p>
            <a:r>
              <a:rPr lang="en-US" dirty="0"/>
              <a:t>Introduction</a:t>
            </a:r>
          </a:p>
        </p:txBody>
      </p:sp>
      <p:sp>
        <p:nvSpPr>
          <p:cNvPr id="4" name="Content Placeholder 3">
            <a:extLst>
              <a:ext uri="{FF2B5EF4-FFF2-40B4-BE49-F238E27FC236}">
                <a16:creationId xmlns:a16="http://schemas.microsoft.com/office/drawing/2014/main" id="{193EEF6D-C396-50C2-C39C-11AA11E842EA}"/>
              </a:ext>
            </a:extLst>
          </p:cNvPr>
          <p:cNvSpPr>
            <a:spLocks noGrp="1"/>
          </p:cNvSpPr>
          <p:nvPr>
            <p:ph idx="1"/>
          </p:nvPr>
        </p:nvSpPr>
        <p:spPr>
          <a:xfrm>
            <a:off x="838200" y="1411550"/>
            <a:ext cx="4455695" cy="4765413"/>
          </a:xfrm>
        </p:spPr>
        <p:txBody>
          <a:bodyPr>
            <a:normAutofit/>
          </a:bodyPr>
          <a:lstStyle/>
          <a:p>
            <a:r>
              <a:rPr lang="en-US" sz="2400" dirty="0">
                <a:effectLst/>
                <a:latin typeface="NimbusRomNo9L"/>
              </a:rPr>
              <a:t>SELF-DISCOVER, is inspired by how humans internally devise a reasoning </a:t>
            </a:r>
            <a:r>
              <a:rPr lang="en-US" sz="2400" i="1" dirty="0">
                <a:effectLst/>
                <a:latin typeface="NimbusRomNo9L"/>
              </a:rPr>
              <a:t>program </a:t>
            </a:r>
            <a:r>
              <a:rPr lang="en-US" sz="2400" dirty="0">
                <a:effectLst/>
                <a:latin typeface="NimbusRomNo9L"/>
              </a:rPr>
              <a:t>for problem-solving. </a:t>
            </a:r>
          </a:p>
          <a:p>
            <a:r>
              <a:rPr lang="en-US" sz="2400" dirty="0">
                <a:effectLst/>
                <a:latin typeface="NimbusRomNo9L"/>
              </a:rPr>
              <a:t>From a set of atomic reasoning modules described in natural language such as “</a:t>
            </a:r>
            <a:r>
              <a:rPr lang="en-US" sz="2400" i="1" dirty="0">
                <a:effectLst/>
                <a:latin typeface="NimbusRomNo9L"/>
              </a:rPr>
              <a:t>breakdown into sub tasks</a:t>
            </a:r>
            <a:r>
              <a:rPr lang="en-US" sz="2400" dirty="0">
                <a:effectLst/>
                <a:latin typeface="NimbusRomNo9L"/>
              </a:rPr>
              <a:t>” and “</a:t>
            </a:r>
            <a:r>
              <a:rPr lang="en-US" sz="2400" i="1" dirty="0">
                <a:effectLst/>
                <a:latin typeface="NimbusRomNo9L"/>
              </a:rPr>
              <a:t>critical thinking</a:t>
            </a:r>
            <a:r>
              <a:rPr lang="en-US" sz="2400" dirty="0">
                <a:effectLst/>
                <a:latin typeface="NimbusRomNo9L"/>
              </a:rPr>
              <a:t>”, </a:t>
            </a:r>
            <a:r>
              <a:rPr lang="en-US" sz="2400" dirty="0">
                <a:solidFill>
                  <a:schemeClr val="accent1">
                    <a:lumMod val="60000"/>
                    <a:lumOff val="40000"/>
                  </a:schemeClr>
                </a:solidFill>
                <a:effectLst/>
                <a:latin typeface="NimbusRomNo9L"/>
              </a:rPr>
              <a:t>SELF-DISCOVER composes a coherent reasoning structure intrinsic to the task and then execute it.</a:t>
            </a:r>
          </a:p>
        </p:txBody>
      </p:sp>
      <p:pic>
        <p:nvPicPr>
          <p:cNvPr id="5" name="Picture 4" descr="A diagram of a structure&#10;&#10;Description automatically generated">
            <a:extLst>
              <a:ext uri="{FF2B5EF4-FFF2-40B4-BE49-F238E27FC236}">
                <a16:creationId xmlns:a16="http://schemas.microsoft.com/office/drawing/2014/main" id="{720F7575-F887-C88C-FC65-26C32C208B4E}"/>
              </a:ext>
            </a:extLst>
          </p:cNvPr>
          <p:cNvPicPr>
            <a:picLocks noChangeAspect="1"/>
          </p:cNvPicPr>
          <p:nvPr/>
        </p:nvPicPr>
        <p:blipFill>
          <a:blip r:embed="rId2"/>
          <a:stretch>
            <a:fillRect/>
          </a:stretch>
        </p:blipFill>
        <p:spPr>
          <a:xfrm>
            <a:off x="5467645" y="1411550"/>
            <a:ext cx="6604294" cy="2796298"/>
          </a:xfrm>
          <a:prstGeom prst="rect">
            <a:avLst/>
          </a:prstGeom>
        </p:spPr>
      </p:pic>
    </p:spTree>
    <p:extLst>
      <p:ext uri="{BB962C8B-B14F-4D97-AF65-F5344CB8AC3E}">
        <p14:creationId xmlns:p14="http://schemas.microsoft.com/office/powerpoint/2010/main" val="3937722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D6F57-D02E-B170-51A8-B149465427EB}"/>
              </a:ext>
            </a:extLst>
          </p:cNvPr>
          <p:cNvSpPr>
            <a:spLocks noGrp="1"/>
          </p:cNvSpPr>
          <p:nvPr>
            <p:ph type="title"/>
          </p:nvPr>
        </p:nvSpPr>
        <p:spPr/>
        <p:txBody>
          <a:bodyPr/>
          <a:lstStyle/>
          <a:p>
            <a:r>
              <a:rPr lang="en-US" dirty="0"/>
              <a:t>Comparison with Related work</a:t>
            </a:r>
          </a:p>
        </p:txBody>
      </p:sp>
      <p:sp>
        <p:nvSpPr>
          <p:cNvPr id="3" name="Content Placeholder 2">
            <a:extLst>
              <a:ext uri="{FF2B5EF4-FFF2-40B4-BE49-F238E27FC236}">
                <a16:creationId xmlns:a16="http://schemas.microsoft.com/office/drawing/2014/main" id="{3F8F863F-C7D2-8D13-1A7D-FEB858D7604B}"/>
              </a:ext>
            </a:extLst>
          </p:cNvPr>
          <p:cNvSpPr>
            <a:spLocks noGrp="1"/>
          </p:cNvSpPr>
          <p:nvPr>
            <p:ph idx="1"/>
          </p:nvPr>
        </p:nvSpPr>
        <p:spPr>
          <a:xfrm>
            <a:off x="838200" y="1411550"/>
            <a:ext cx="8389776" cy="4765413"/>
          </a:xfrm>
        </p:spPr>
        <p:txBody>
          <a:bodyPr>
            <a:normAutofit/>
          </a:bodyPr>
          <a:lstStyle/>
          <a:p>
            <a:r>
              <a:rPr lang="en-US" sz="3200" dirty="0"/>
              <a:t>A fundamental limitation is that each technique itself serves as an atomic reasoning module making an implicit prior assumption of the process on how to tackle a given task. </a:t>
            </a:r>
          </a:p>
          <a:p>
            <a:endParaRPr lang="en-US" sz="3200" dirty="0"/>
          </a:p>
          <a:p>
            <a:r>
              <a:rPr lang="en-US" sz="3200" dirty="0"/>
              <a:t>Argue that each task has a unique intrinsic structure underlying the reasoning process involved in solving it efficiently. </a:t>
            </a:r>
            <a:r>
              <a:rPr lang="en-US" sz="2800" dirty="0">
                <a:solidFill>
                  <a:schemeClr val="accent1">
                    <a:lumMod val="60000"/>
                    <a:lumOff val="40000"/>
                  </a:schemeClr>
                </a:solidFill>
              </a:rPr>
              <a:t>For instance, least-to-most prompting has shown to be better than </a:t>
            </a:r>
            <a:r>
              <a:rPr lang="en-US" sz="2800" dirty="0" err="1">
                <a:solidFill>
                  <a:schemeClr val="accent1">
                    <a:lumMod val="60000"/>
                    <a:lumOff val="40000"/>
                  </a:schemeClr>
                </a:solidFill>
              </a:rPr>
              <a:t>CoT</a:t>
            </a:r>
            <a:r>
              <a:rPr lang="en-US" sz="2800" dirty="0">
                <a:solidFill>
                  <a:schemeClr val="accent1">
                    <a:lumMod val="60000"/>
                    <a:lumOff val="40000"/>
                  </a:schemeClr>
                </a:solidFill>
              </a:rPr>
              <a:t>.</a:t>
            </a:r>
          </a:p>
          <a:p>
            <a:endParaRPr lang="en-US" sz="3200" dirty="0"/>
          </a:p>
        </p:txBody>
      </p:sp>
    </p:spTree>
    <p:extLst>
      <p:ext uri="{BB962C8B-B14F-4D97-AF65-F5344CB8AC3E}">
        <p14:creationId xmlns:p14="http://schemas.microsoft.com/office/powerpoint/2010/main" val="442573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8342B-56E0-9E41-97F6-3C3E8F70DC4D}"/>
              </a:ext>
            </a:extLst>
          </p:cNvPr>
          <p:cNvSpPr>
            <a:spLocks noGrp="1"/>
          </p:cNvSpPr>
          <p:nvPr>
            <p:ph type="title"/>
          </p:nvPr>
        </p:nvSpPr>
        <p:spPr/>
        <p:txBody>
          <a:bodyPr/>
          <a:lstStyle/>
          <a:p>
            <a:r>
              <a:rPr lang="en-US" dirty="0" err="1"/>
              <a:t>CoT</a:t>
            </a:r>
            <a:r>
              <a:rPr lang="en-US" dirty="0"/>
              <a:t> with Self-Consistency</a:t>
            </a:r>
          </a:p>
        </p:txBody>
      </p:sp>
      <p:sp>
        <p:nvSpPr>
          <p:cNvPr id="6" name="TextBox 5">
            <a:extLst>
              <a:ext uri="{FF2B5EF4-FFF2-40B4-BE49-F238E27FC236}">
                <a16:creationId xmlns:a16="http://schemas.microsoft.com/office/drawing/2014/main" id="{195D0BA4-6994-5B84-EE93-7EBD0620C174}"/>
              </a:ext>
            </a:extLst>
          </p:cNvPr>
          <p:cNvSpPr txBox="1"/>
          <p:nvPr/>
        </p:nvSpPr>
        <p:spPr>
          <a:xfrm>
            <a:off x="277386" y="6356635"/>
            <a:ext cx="6096928" cy="461665"/>
          </a:xfrm>
          <a:prstGeom prst="rect">
            <a:avLst/>
          </a:prstGeom>
          <a:noFill/>
        </p:spPr>
        <p:txBody>
          <a:bodyPr wrap="square">
            <a:spAutoFit/>
          </a:bodyPr>
          <a:lstStyle/>
          <a:p>
            <a:r>
              <a:rPr lang="en-US" sz="1200" dirty="0" err="1"/>
              <a:t>Xuezhi</a:t>
            </a:r>
            <a:r>
              <a:rPr lang="en-US" sz="1200" dirty="0"/>
              <a:t> Wang, SELF-CONSISTENCY IMPROVES CHAIN OF THOUGHT REASONING IN LANGUAGE MODELS, </a:t>
            </a:r>
            <a:r>
              <a:rPr lang="en-US" sz="1200" dirty="0">
                <a:hlinkClick r:id="rId2"/>
              </a:rPr>
              <a:t>https://arxiv.org/abs/2203.11171</a:t>
            </a:r>
            <a:r>
              <a:rPr lang="en-US" sz="1200" dirty="0"/>
              <a:t> (March 2022)</a:t>
            </a:r>
          </a:p>
        </p:txBody>
      </p:sp>
      <p:pic>
        <p:nvPicPr>
          <p:cNvPr id="8" name="Picture 7" descr="A diagram of a language model&#10;&#10;Description automatically generated">
            <a:extLst>
              <a:ext uri="{FF2B5EF4-FFF2-40B4-BE49-F238E27FC236}">
                <a16:creationId xmlns:a16="http://schemas.microsoft.com/office/drawing/2014/main" id="{6A877CA2-72AA-3BC1-C99C-AE9EDD8D63F5}"/>
              </a:ext>
            </a:extLst>
          </p:cNvPr>
          <p:cNvPicPr>
            <a:picLocks noChangeAspect="1"/>
          </p:cNvPicPr>
          <p:nvPr/>
        </p:nvPicPr>
        <p:blipFill>
          <a:blip r:embed="rId3"/>
          <a:stretch>
            <a:fillRect/>
          </a:stretch>
        </p:blipFill>
        <p:spPr>
          <a:xfrm>
            <a:off x="755781" y="1625501"/>
            <a:ext cx="8836090" cy="4012688"/>
          </a:xfrm>
          <a:prstGeom prst="rect">
            <a:avLst/>
          </a:prstGeom>
        </p:spPr>
      </p:pic>
    </p:spTree>
    <p:extLst>
      <p:ext uri="{BB962C8B-B14F-4D97-AF65-F5344CB8AC3E}">
        <p14:creationId xmlns:p14="http://schemas.microsoft.com/office/powerpoint/2010/main" val="475126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problem&#10;&#10;Description automatically generated with medium confidence">
            <a:extLst>
              <a:ext uri="{FF2B5EF4-FFF2-40B4-BE49-F238E27FC236}">
                <a16:creationId xmlns:a16="http://schemas.microsoft.com/office/drawing/2014/main" id="{143C5A44-20C0-5C15-2FBE-2DF48727E711}"/>
              </a:ext>
            </a:extLst>
          </p:cNvPr>
          <p:cNvPicPr>
            <a:picLocks noChangeAspect="1"/>
          </p:cNvPicPr>
          <p:nvPr/>
        </p:nvPicPr>
        <p:blipFill>
          <a:blip r:embed="rId2"/>
          <a:stretch>
            <a:fillRect/>
          </a:stretch>
        </p:blipFill>
        <p:spPr>
          <a:xfrm>
            <a:off x="6762751" y="149600"/>
            <a:ext cx="5029200" cy="4269293"/>
          </a:xfrm>
          <a:prstGeom prst="rect">
            <a:avLst/>
          </a:prstGeom>
        </p:spPr>
      </p:pic>
      <p:pic>
        <p:nvPicPr>
          <p:cNvPr id="7" name="Picture 6" descr="A black and white text&#10;&#10;Description automatically generated">
            <a:extLst>
              <a:ext uri="{FF2B5EF4-FFF2-40B4-BE49-F238E27FC236}">
                <a16:creationId xmlns:a16="http://schemas.microsoft.com/office/drawing/2014/main" id="{CB9E919B-D722-EC34-ACD1-5EECA292E216}"/>
              </a:ext>
            </a:extLst>
          </p:cNvPr>
          <p:cNvPicPr>
            <a:picLocks noChangeAspect="1"/>
          </p:cNvPicPr>
          <p:nvPr/>
        </p:nvPicPr>
        <p:blipFill>
          <a:blip r:embed="rId3"/>
          <a:stretch>
            <a:fillRect/>
          </a:stretch>
        </p:blipFill>
        <p:spPr>
          <a:xfrm>
            <a:off x="436196" y="3100760"/>
            <a:ext cx="5719907" cy="1345183"/>
          </a:xfrm>
          <a:prstGeom prst="rect">
            <a:avLst/>
          </a:prstGeom>
        </p:spPr>
      </p:pic>
      <p:sp>
        <p:nvSpPr>
          <p:cNvPr id="9" name="TextBox 8">
            <a:extLst>
              <a:ext uri="{FF2B5EF4-FFF2-40B4-BE49-F238E27FC236}">
                <a16:creationId xmlns:a16="http://schemas.microsoft.com/office/drawing/2014/main" id="{47445738-1EB8-0124-1C5E-4F50807026B1}"/>
              </a:ext>
            </a:extLst>
          </p:cNvPr>
          <p:cNvSpPr txBox="1"/>
          <p:nvPr/>
        </p:nvSpPr>
        <p:spPr>
          <a:xfrm>
            <a:off x="496301" y="1168675"/>
            <a:ext cx="5599699" cy="1169551"/>
          </a:xfrm>
          <a:prstGeom prst="rect">
            <a:avLst/>
          </a:prstGeom>
          <a:noFill/>
        </p:spPr>
        <p:txBody>
          <a:bodyPr wrap="square">
            <a:spAutoFit/>
          </a:bodyPr>
          <a:lstStyle/>
          <a:p>
            <a:r>
              <a:rPr lang="en-US" sz="1400" dirty="0"/>
              <a:t>Denny Zhou et al. LEAST-TO-MOST PROMPTING ENABLES COMPLEX REASONING IN LARGE LANGUAGE MODELS </a:t>
            </a:r>
          </a:p>
          <a:p>
            <a:r>
              <a:rPr lang="en-US" sz="1400" dirty="0">
                <a:hlinkClick r:id="rId4"/>
              </a:rPr>
              <a:t>https://arxiv.org/pdf/2205.10625.pdf</a:t>
            </a:r>
            <a:endParaRPr lang="en-US" sz="1400" dirty="0"/>
          </a:p>
          <a:p>
            <a:br>
              <a:rPr lang="en-US" sz="1400" dirty="0"/>
            </a:br>
            <a:endParaRPr lang="en-US" sz="1400" dirty="0"/>
          </a:p>
        </p:txBody>
      </p:sp>
      <p:sp>
        <p:nvSpPr>
          <p:cNvPr id="10" name="Title 9">
            <a:extLst>
              <a:ext uri="{FF2B5EF4-FFF2-40B4-BE49-F238E27FC236}">
                <a16:creationId xmlns:a16="http://schemas.microsoft.com/office/drawing/2014/main" id="{639607D0-DB12-2C80-6A18-3E37020E20FB}"/>
              </a:ext>
            </a:extLst>
          </p:cNvPr>
          <p:cNvSpPr>
            <a:spLocks noGrp="1"/>
          </p:cNvSpPr>
          <p:nvPr>
            <p:ph type="title"/>
          </p:nvPr>
        </p:nvSpPr>
        <p:spPr>
          <a:xfrm>
            <a:off x="496301" y="365125"/>
            <a:ext cx="10857499" cy="859993"/>
          </a:xfrm>
        </p:spPr>
        <p:txBody>
          <a:bodyPr>
            <a:normAutofit/>
          </a:bodyPr>
          <a:lstStyle/>
          <a:p>
            <a:r>
              <a:rPr lang="en-US" sz="3600" dirty="0"/>
              <a:t>Least-to-Most Prompting</a:t>
            </a:r>
          </a:p>
        </p:txBody>
      </p:sp>
      <p:sp>
        <p:nvSpPr>
          <p:cNvPr id="12" name="TextBox 11">
            <a:extLst>
              <a:ext uri="{FF2B5EF4-FFF2-40B4-BE49-F238E27FC236}">
                <a16:creationId xmlns:a16="http://schemas.microsoft.com/office/drawing/2014/main" id="{F9035D27-482C-19A2-B2F5-322565DC093C}"/>
              </a:ext>
            </a:extLst>
          </p:cNvPr>
          <p:cNvSpPr txBox="1"/>
          <p:nvPr/>
        </p:nvSpPr>
        <p:spPr>
          <a:xfrm>
            <a:off x="496301" y="6200647"/>
            <a:ext cx="5257800" cy="430887"/>
          </a:xfrm>
          <a:prstGeom prst="rect">
            <a:avLst/>
          </a:prstGeom>
          <a:noFill/>
        </p:spPr>
        <p:txBody>
          <a:bodyPr wrap="square">
            <a:spAutoFit/>
          </a:bodyPr>
          <a:lstStyle/>
          <a:p>
            <a:r>
              <a:rPr lang="en-US" sz="1100" dirty="0">
                <a:solidFill>
                  <a:schemeClr val="accent1">
                    <a:lumMod val="60000"/>
                    <a:lumOff val="40000"/>
                  </a:schemeClr>
                </a:solidFill>
                <a:effectLst/>
                <a:latin typeface="NimbusRomNo9L"/>
              </a:rPr>
              <a:t>SCAN (Lake &amp; Baroni, 2018) is arguably the most popular benchmark for evaluating compositional generalization. </a:t>
            </a:r>
            <a:endParaRPr lang="en-US" sz="1100" dirty="0">
              <a:solidFill>
                <a:schemeClr val="accent1">
                  <a:lumMod val="60000"/>
                  <a:lumOff val="40000"/>
                </a:schemeClr>
              </a:solidFill>
            </a:endParaRPr>
          </a:p>
        </p:txBody>
      </p:sp>
      <p:pic>
        <p:nvPicPr>
          <p:cNvPr id="14" name="Picture 13" descr="A close-up of a chart&#10;&#10;Description automatically generated">
            <a:extLst>
              <a:ext uri="{FF2B5EF4-FFF2-40B4-BE49-F238E27FC236}">
                <a16:creationId xmlns:a16="http://schemas.microsoft.com/office/drawing/2014/main" id="{9CFDAC31-185A-D513-3534-159E3EC86723}"/>
              </a:ext>
            </a:extLst>
          </p:cNvPr>
          <p:cNvPicPr>
            <a:picLocks noChangeAspect="1"/>
          </p:cNvPicPr>
          <p:nvPr/>
        </p:nvPicPr>
        <p:blipFill>
          <a:blip r:embed="rId5"/>
          <a:stretch>
            <a:fillRect/>
          </a:stretch>
        </p:blipFill>
        <p:spPr>
          <a:xfrm>
            <a:off x="496301" y="4634412"/>
            <a:ext cx="5832310" cy="1566235"/>
          </a:xfrm>
          <a:prstGeom prst="rect">
            <a:avLst/>
          </a:prstGeom>
        </p:spPr>
      </p:pic>
    </p:spTree>
    <p:extLst>
      <p:ext uri="{BB962C8B-B14F-4D97-AF65-F5344CB8AC3E}">
        <p14:creationId xmlns:p14="http://schemas.microsoft.com/office/powerpoint/2010/main" val="1677326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F71F3728-CA11-3365-75D9-AA2F2E8C4106}"/>
              </a:ext>
            </a:extLst>
          </p:cNvPr>
          <p:cNvPicPr>
            <a:picLocks noChangeAspect="1"/>
          </p:cNvPicPr>
          <p:nvPr/>
        </p:nvPicPr>
        <p:blipFill>
          <a:blip r:embed="rId3"/>
          <a:stretch>
            <a:fillRect/>
          </a:stretch>
        </p:blipFill>
        <p:spPr>
          <a:xfrm>
            <a:off x="332873" y="462763"/>
            <a:ext cx="9371367" cy="5023638"/>
          </a:xfrm>
          <a:prstGeom prst="rect">
            <a:avLst/>
          </a:prstGeom>
        </p:spPr>
      </p:pic>
    </p:spTree>
    <p:extLst>
      <p:ext uri="{BB962C8B-B14F-4D97-AF65-F5344CB8AC3E}">
        <p14:creationId xmlns:p14="http://schemas.microsoft.com/office/powerpoint/2010/main" val="4179787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59268D0-04ED-28AF-EA3C-9171957F57DA}"/>
              </a:ext>
            </a:extLst>
          </p:cNvPr>
          <p:cNvPicPr>
            <a:picLocks noChangeAspect="1"/>
          </p:cNvPicPr>
          <p:nvPr/>
        </p:nvPicPr>
        <p:blipFill>
          <a:blip r:embed="rId2"/>
          <a:stretch>
            <a:fillRect/>
          </a:stretch>
        </p:blipFill>
        <p:spPr>
          <a:xfrm>
            <a:off x="548590" y="1049421"/>
            <a:ext cx="9285876" cy="4247261"/>
          </a:xfrm>
          <a:prstGeom prst="rect">
            <a:avLst/>
          </a:prstGeom>
        </p:spPr>
      </p:pic>
    </p:spTree>
    <p:extLst>
      <p:ext uri="{BB962C8B-B14F-4D97-AF65-F5344CB8AC3E}">
        <p14:creationId xmlns:p14="http://schemas.microsoft.com/office/powerpoint/2010/main" val="1591104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588E484-D46F-B0F5-D8F1-A2E0A76D596B}"/>
              </a:ext>
            </a:extLst>
          </p:cNvPr>
          <p:cNvPicPr>
            <a:picLocks noChangeAspect="1"/>
          </p:cNvPicPr>
          <p:nvPr/>
        </p:nvPicPr>
        <p:blipFill rotWithShape="1">
          <a:blip r:embed="rId2"/>
          <a:srcRect t="6192"/>
          <a:stretch/>
        </p:blipFill>
        <p:spPr>
          <a:xfrm>
            <a:off x="435080" y="168207"/>
            <a:ext cx="6118177" cy="6689793"/>
          </a:xfrm>
          <a:prstGeom prst="rect">
            <a:avLst/>
          </a:prstGeom>
        </p:spPr>
      </p:pic>
      <p:sp>
        <p:nvSpPr>
          <p:cNvPr id="9" name="Title 8">
            <a:extLst>
              <a:ext uri="{FF2B5EF4-FFF2-40B4-BE49-F238E27FC236}">
                <a16:creationId xmlns:a16="http://schemas.microsoft.com/office/drawing/2014/main" id="{FF14E27F-26D8-4BAB-C47B-E90029F10A05}"/>
              </a:ext>
            </a:extLst>
          </p:cNvPr>
          <p:cNvSpPr>
            <a:spLocks noGrp="1"/>
          </p:cNvSpPr>
          <p:nvPr>
            <p:ph type="title"/>
          </p:nvPr>
        </p:nvSpPr>
        <p:spPr>
          <a:xfrm>
            <a:off x="7563125" y="514415"/>
            <a:ext cx="4491789" cy="4399380"/>
          </a:xfrm>
        </p:spPr>
        <p:txBody>
          <a:bodyPr anchor="t">
            <a:normAutofit fontScale="90000"/>
          </a:bodyPr>
          <a:lstStyle/>
          <a:p>
            <a:r>
              <a:rPr lang="en-US" dirty="0"/>
              <a:t>39 Reasoning Modules consisting of high-level cognitive heuristics for problem-solving</a:t>
            </a:r>
            <a:br>
              <a:rPr lang="en-US" dirty="0"/>
            </a:br>
            <a:br>
              <a:rPr lang="en-US" dirty="0"/>
            </a:br>
            <a:r>
              <a:rPr lang="en-US" dirty="0">
                <a:solidFill>
                  <a:schemeClr val="bg1">
                    <a:lumMod val="75000"/>
                  </a:schemeClr>
                </a:solidFill>
              </a:rPr>
              <a:t>(Adopted from existing work)</a:t>
            </a:r>
          </a:p>
        </p:txBody>
      </p:sp>
    </p:spTree>
    <p:extLst>
      <p:ext uri="{BB962C8B-B14F-4D97-AF65-F5344CB8AC3E}">
        <p14:creationId xmlns:p14="http://schemas.microsoft.com/office/powerpoint/2010/main" val="5694366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156931</TotalTime>
  <Words>1576</Words>
  <Application>Microsoft Macintosh PowerPoint</Application>
  <PresentationFormat>Widescreen</PresentationFormat>
  <Paragraphs>156</Paragraphs>
  <Slides>18</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Google Sans</vt:lpstr>
      <vt:lpstr>NimbusRomNo9L</vt:lpstr>
      <vt:lpstr>Arial</vt:lpstr>
      <vt:lpstr>Arial Black</vt:lpstr>
      <vt:lpstr>Calibri</vt:lpstr>
      <vt:lpstr>Calibri Light</vt:lpstr>
      <vt:lpstr>Courier New</vt:lpstr>
      <vt:lpstr>IBM Plex Sans</vt:lpstr>
      <vt:lpstr>Roboto</vt:lpstr>
      <vt:lpstr>Wingdings</vt:lpstr>
      <vt:lpstr>Office Theme</vt:lpstr>
      <vt:lpstr>Self-Discover:</vt:lpstr>
      <vt:lpstr>Overview</vt:lpstr>
      <vt:lpstr>Introduction</vt:lpstr>
      <vt:lpstr>Comparison with Related work</vt:lpstr>
      <vt:lpstr>CoT with Self-Consistency</vt:lpstr>
      <vt:lpstr>Least-to-Most Prompting</vt:lpstr>
      <vt:lpstr>PowerPoint Presentation</vt:lpstr>
      <vt:lpstr>PowerPoint Presentation</vt:lpstr>
      <vt:lpstr>39 Reasoning Modules consisting of high-level cognitive heuristics for problem-solving  (Adopted from existing work)</vt:lpstr>
      <vt:lpstr>Prompts</vt:lpstr>
      <vt:lpstr>Example: Using SELF-DISCOVER for a Word Problem</vt:lpstr>
      <vt:lpstr>Example: Using SELF-DISCOVER for a Word Problem</vt:lpstr>
      <vt:lpstr>Example</vt:lpstr>
      <vt:lpstr>PowerPoint Presentation</vt:lpstr>
      <vt:lpstr>Evaluations on Big Bench-Hard</vt:lpstr>
      <vt:lpstr>PowerPoint Presentation</vt:lpstr>
      <vt:lpstr>Implementations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dc:title>
  <dc:creator>Asim Munawar</dc:creator>
  <cp:lastModifiedBy>Asim Munawar</cp:lastModifiedBy>
  <cp:revision>635</cp:revision>
  <dcterms:created xsi:type="dcterms:W3CDTF">2023-08-05T21:07:28Z</dcterms:created>
  <dcterms:modified xsi:type="dcterms:W3CDTF">2024-03-25T12:25:06Z</dcterms:modified>
</cp:coreProperties>
</file>